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79" r:id="rId3"/>
    <p:sldId id="289" r:id="rId4"/>
    <p:sldId id="282" r:id="rId5"/>
    <p:sldId id="287" r:id="rId6"/>
    <p:sldId id="290" r:id="rId7"/>
    <p:sldId id="281" r:id="rId8"/>
    <p:sldId id="280" r:id="rId9"/>
    <p:sldId id="284" r:id="rId10"/>
    <p:sldId id="288" r:id="rId11"/>
    <p:sldId id="285" r:id="rId12"/>
    <p:sldId id="286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D79EE-3640-40C9-8175-230BDAE305CD}" type="datetimeFigureOut">
              <a:rPr lang="en-GB" smtClean="0"/>
              <a:t>26/09/2016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D99F3-5512-4354-90B6-107E200A1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8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D99F3-5512-4354-90B6-107E200A1C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2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title</a:t>
            </a:r>
            <a:r>
              <a:rPr lang="pt-PT" noProof="0" dirty="0"/>
              <a:t> </a:t>
            </a:r>
            <a:r>
              <a:rPr lang="pt-PT" noProof="0" dirty="0" err="1"/>
              <a:t>style</a:t>
            </a:r>
            <a:endParaRPr lang="pt-PT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subtitle</a:t>
            </a:r>
            <a:r>
              <a:rPr lang="pt-PT" noProof="0" dirty="0"/>
              <a:t> </a:t>
            </a:r>
            <a:r>
              <a:rPr lang="pt-PT" noProof="0" dirty="0" err="1"/>
              <a:t>style</a:t>
            </a:r>
            <a:endParaRPr lang="pt-PT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BE3A-94C1-4B4F-87ED-85BFADC346DC}" type="datetime1">
              <a:rPr lang="en-GB" noProof="0" smtClean="0"/>
              <a:t>26/09/2016</a:t>
            </a:fld>
            <a:endParaRPr lang="pt-P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pt-PT" noProof="0" smtClean="0"/>
              <a:t>‹#›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78643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ABE-239A-4830-939A-FCB74814AE02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5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19BD8-8A97-4A07-8020-2BC83217FF52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title</a:t>
            </a:r>
            <a:r>
              <a:rPr lang="pt-PT" noProof="0" dirty="0"/>
              <a:t> </a:t>
            </a:r>
            <a:r>
              <a:rPr lang="pt-PT" noProof="0" dirty="0" err="1"/>
              <a:t>style</a:t>
            </a:r>
            <a:endParaRPr lang="pt-PT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text</a:t>
            </a:r>
            <a:r>
              <a:rPr lang="pt-PT" noProof="0" dirty="0"/>
              <a:t> </a:t>
            </a:r>
            <a:r>
              <a:rPr lang="pt-PT" noProof="0" dirty="0" err="1"/>
              <a:t>styles</a:t>
            </a:r>
            <a:endParaRPr lang="pt-PT" noProof="0" dirty="0"/>
          </a:p>
          <a:p>
            <a:pPr lvl="1"/>
            <a:r>
              <a:rPr lang="pt-PT" noProof="0" dirty="0" err="1"/>
              <a:t>Second</a:t>
            </a:r>
            <a:r>
              <a:rPr lang="pt-PT" noProof="0" dirty="0"/>
              <a:t> </a:t>
            </a:r>
            <a:r>
              <a:rPr lang="pt-PT" noProof="0" dirty="0" err="1"/>
              <a:t>level</a:t>
            </a:r>
            <a:endParaRPr lang="pt-PT" noProof="0" dirty="0"/>
          </a:p>
          <a:p>
            <a:pPr lvl="2"/>
            <a:r>
              <a:rPr lang="pt-PT" noProof="0" dirty="0" err="1"/>
              <a:t>Third</a:t>
            </a:r>
            <a:r>
              <a:rPr lang="pt-PT" noProof="0" dirty="0"/>
              <a:t> </a:t>
            </a:r>
            <a:r>
              <a:rPr lang="pt-PT" noProof="0" dirty="0" err="1"/>
              <a:t>level</a:t>
            </a:r>
            <a:endParaRPr lang="pt-PT" noProof="0" dirty="0"/>
          </a:p>
          <a:p>
            <a:pPr lvl="3"/>
            <a:r>
              <a:rPr lang="pt-PT" noProof="0" dirty="0" err="1"/>
              <a:t>Fourth</a:t>
            </a:r>
            <a:r>
              <a:rPr lang="pt-PT" noProof="0" dirty="0"/>
              <a:t> </a:t>
            </a:r>
            <a:r>
              <a:rPr lang="pt-PT" noProof="0" dirty="0" err="1"/>
              <a:t>level</a:t>
            </a:r>
            <a:endParaRPr lang="pt-PT" noProof="0" dirty="0"/>
          </a:p>
          <a:p>
            <a:pPr lvl="4"/>
            <a:r>
              <a:rPr lang="pt-PT" noProof="0" dirty="0" err="1"/>
              <a:t>Fifth</a:t>
            </a:r>
            <a:r>
              <a:rPr lang="pt-PT" noProof="0" dirty="0"/>
              <a:t> </a:t>
            </a:r>
            <a:r>
              <a:rPr lang="pt-PT" noProof="0" dirty="0" err="1"/>
              <a:t>level</a:t>
            </a:r>
            <a:endParaRPr lang="pt-PT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012-E4C2-47AB-9A2D-387D53D3D13E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40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3B5C-D0F7-4D54-B41E-EBA755F487F4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0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7123-20C0-42BE-B980-7B9070720570}" type="datetime1">
              <a:rPr lang="en-GB" smtClean="0"/>
              <a:t>26/09/2016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35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4F89-86A7-41B0-9D86-60770595770C}" type="datetime1">
              <a:rPr lang="en-GB" smtClean="0"/>
              <a:t>26/09/2016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43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8307-2AF8-4DE6-8E9E-C2BAB83C3C8F}" type="datetime1">
              <a:rPr lang="en-GB" smtClean="0"/>
              <a:t>26/09/2016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17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4288C-B82A-4C47-B989-5CDA97213BB4}" type="datetime1">
              <a:rPr lang="en-GB" smtClean="0"/>
              <a:t>26/09/2016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56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CBFE-B613-4527-BDCE-3D73D6D8FE69}" type="datetime1">
              <a:rPr lang="en-GB" smtClean="0"/>
              <a:t>26/09/2016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C11B0-B07B-422F-B4E2-BCA011765446}" type="datetime1">
              <a:rPr lang="en-GB" smtClean="0"/>
              <a:t>26/09/2016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38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2262" y="365130"/>
            <a:ext cx="5529638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title</a:t>
            </a:r>
            <a:r>
              <a:rPr lang="pt-PT" noProof="0" dirty="0"/>
              <a:t> </a:t>
            </a:r>
            <a:r>
              <a:rPr lang="pt-PT" noProof="0" dirty="0" err="1"/>
              <a:t>style</a:t>
            </a:r>
            <a:endParaRPr lang="pt-PT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6504"/>
            <a:ext cx="7886700" cy="497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noProof="0" dirty="0" err="1"/>
              <a:t>Click</a:t>
            </a:r>
            <a:r>
              <a:rPr lang="pt-PT" noProof="0" dirty="0"/>
              <a:t> to </a:t>
            </a:r>
            <a:r>
              <a:rPr lang="pt-PT" noProof="0" dirty="0" err="1"/>
              <a:t>edit</a:t>
            </a:r>
            <a:r>
              <a:rPr lang="pt-PT" noProof="0" dirty="0"/>
              <a:t> Master </a:t>
            </a:r>
            <a:r>
              <a:rPr lang="pt-PT" noProof="0" dirty="0" err="1"/>
              <a:t>text</a:t>
            </a:r>
            <a:r>
              <a:rPr lang="pt-PT" noProof="0" dirty="0"/>
              <a:t> </a:t>
            </a:r>
            <a:r>
              <a:rPr lang="pt-PT" noProof="0" dirty="0" err="1"/>
              <a:t>styles</a:t>
            </a:r>
            <a:endParaRPr lang="pt-PT" noProof="0" dirty="0"/>
          </a:p>
          <a:p>
            <a:pPr lvl="1"/>
            <a:r>
              <a:rPr lang="pt-PT" noProof="0" dirty="0" err="1"/>
              <a:t>Second</a:t>
            </a:r>
            <a:r>
              <a:rPr lang="pt-PT" noProof="0" dirty="0"/>
              <a:t> </a:t>
            </a:r>
            <a:r>
              <a:rPr lang="pt-PT" noProof="0" dirty="0" err="1"/>
              <a:t>level</a:t>
            </a:r>
            <a:endParaRPr lang="pt-PT" noProof="0" dirty="0"/>
          </a:p>
          <a:p>
            <a:pPr lvl="2"/>
            <a:r>
              <a:rPr lang="pt-PT" noProof="0" dirty="0" err="1"/>
              <a:t>Third</a:t>
            </a:r>
            <a:r>
              <a:rPr lang="pt-PT" noProof="0" dirty="0"/>
              <a:t> </a:t>
            </a:r>
            <a:r>
              <a:rPr lang="pt-PT" noProof="0" dirty="0" err="1"/>
              <a:t>level</a:t>
            </a:r>
            <a:endParaRPr lang="pt-PT" noProof="0" dirty="0"/>
          </a:p>
          <a:p>
            <a:pPr lvl="3"/>
            <a:r>
              <a:rPr lang="pt-PT" noProof="0" dirty="0" err="1"/>
              <a:t>Fourth</a:t>
            </a:r>
            <a:r>
              <a:rPr lang="pt-PT" noProof="0" dirty="0"/>
              <a:t> </a:t>
            </a:r>
            <a:r>
              <a:rPr lang="pt-PT" noProof="0" dirty="0" err="1"/>
              <a:t>level</a:t>
            </a:r>
            <a:endParaRPr lang="pt-PT" noProof="0" dirty="0"/>
          </a:p>
          <a:p>
            <a:pPr lvl="4"/>
            <a:r>
              <a:rPr lang="pt-PT" noProof="0" dirty="0" err="1"/>
              <a:t>Fifth</a:t>
            </a:r>
            <a:r>
              <a:rPr lang="pt-PT" noProof="0" dirty="0"/>
              <a:t> </a:t>
            </a:r>
            <a:r>
              <a:rPr lang="pt-PT" noProof="0" dirty="0" err="1"/>
              <a:t>level</a:t>
            </a:r>
            <a:endParaRPr lang="pt-PT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F36F-A1FE-4B75-ABCA-899F21D07B9A}" type="datetime1">
              <a:rPr lang="en-GB" noProof="0" smtClean="0"/>
              <a:t>26/09/2016</a:t>
            </a:fld>
            <a:endParaRPr lang="pt-PT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dirty="0"/>
              <a:t>GT-GDA – Ciclo de reflexões de debates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6B06E-C930-4572-96B4-E3D4E24D3E80}" type="slidenum">
              <a:rPr lang="pt-PT" noProof="0" smtClean="0"/>
              <a:t>‹#›</a:t>
            </a:fld>
            <a:endParaRPr lang="pt-PT" noProof="0" dirty="0"/>
          </a:p>
        </p:txBody>
      </p:sp>
      <p:pic>
        <p:nvPicPr>
          <p:cNvPr id="7" name="Picture 6" descr="http://www.gsd.inesc-id.pt/~pjpf/inesc_logo.g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97711"/>
            <a:ext cx="1307414" cy="86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is-link.org/images/universities/706_istlogo.gi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" y="239242"/>
            <a:ext cx="1879839" cy="7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18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jcv@tecnico.ulisboa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jcv@tecnico.ulisboa.p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4000" dirty="0"/>
              <a:t>Os Princípios da Gestão de Risco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Gestão de risco na área da informação</a:t>
            </a:r>
          </a:p>
          <a:p>
            <a:r>
              <a:rPr lang="pt-PT" dirty="0"/>
              <a:t>GT-GDA – Ciclo de reflexões de debates</a:t>
            </a:r>
          </a:p>
          <a:p>
            <a:r>
              <a:rPr lang="pt-PT" dirty="0"/>
              <a:t>Ricardo Vieira (</a:t>
            </a:r>
            <a:r>
              <a:rPr lang="pt-PT" dirty="0">
                <a:hlinkClick r:id="rId3"/>
              </a:rPr>
              <a:t>rjcv@tecnico.ulisboa.pt</a:t>
            </a:r>
            <a:r>
              <a:rPr lang="pt-PT" dirty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740-C42C-4CC9-B2E0-A81BE713A68D}" type="datetime1">
              <a:rPr lang="en-GB" smtClean="0"/>
              <a:t>26/09/2016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pt-PT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309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Modelo SPOT</a:t>
            </a:r>
            <a:br>
              <a:rPr lang="pt-PT" dirty="0"/>
            </a:br>
            <a:r>
              <a:rPr lang="pt-PT" dirty="0"/>
              <a:t>(</a:t>
            </a:r>
            <a:r>
              <a:rPr lang="pt-PT" dirty="0" err="1"/>
              <a:t>Simple</a:t>
            </a:r>
            <a:r>
              <a:rPr lang="pt-PT" dirty="0"/>
              <a:t> </a:t>
            </a:r>
            <a:r>
              <a:rPr lang="pt-PT" dirty="0" err="1"/>
              <a:t>Property-Oriented</a:t>
            </a:r>
            <a:r>
              <a:rPr lang="pt-PT" dirty="0"/>
              <a:t> </a:t>
            </a:r>
            <a:r>
              <a:rPr lang="pt-PT" dirty="0" err="1"/>
              <a:t>Threat</a:t>
            </a:r>
            <a:r>
              <a:rPr lang="pt-PT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t-PT" dirty="0"/>
          </a:p>
          <a:p>
            <a:pPr algn="just"/>
            <a:r>
              <a:rPr lang="pt-PT" dirty="0"/>
              <a:t>Gestão de risco deve-se focar na identificação de </a:t>
            </a:r>
            <a:r>
              <a:rPr lang="pt-PT" b="1" dirty="0"/>
              <a:t>ameaças</a:t>
            </a:r>
            <a:r>
              <a:rPr lang="pt-PT" dirty="0"/>
              <a:t> que possa afetar </a:t>
            </a:r>
            <a:r>
              <a:rPr lang="pt-PT" b="1" dirty="0"/>
              <a:t>propriedades</a:t>
            </a:r>
            <a:r>
              <a:rPr lang="pt-PT" dirty="0"/>
              <a:t> da informação:</a:t>
            </a:r>
          </a:p>
          <a:p>
            <a:pPr lvl="1" algn="just"/>
            <a:r>
              <a:rPr lang="pt-PT" dirty="0"/>
              <a:t>Disponibilidade</a:t>
            </a:r>
          </a:p>
          <a:p>
            <a:pPr lvl="1" algn="just"/>
            <a:r>
              <a:rPr lang="pt-PT" dirty="0"/>
              <a:t>Identidade</a:t>
            </a:r>
          </a:p>
          <a:p>
            <a:pPr lvl="1" algn="just"/>
            <a:r>
              <a:rPr lang="pt-PT" dirty="0"/>
              <a:t>Persistência</a:t>
            </a:r>
          </a:p>
          <a:p>
            <a:pPr lvl="1" algn="just"/>
            <a:r>
              <a:rPr lang="pt-PT" dirty="0" err="1"/>
              <a:t>Renderização</a:t>
            </a:r>
            <a:endParaRPr lang="pt-PT" dirty="0"/>
          </a:p>
          <a:p>
            <a:pPr lvl="1" algn="just"/>
            <a:r>
              <a:rPr lang="pt-PT" dirty="0"/>
              <a:t>Interpretação</a:t>
            </a:r>
          </a:p>
          <a:p>
            <a:pPr lvl="1" algn="just"/>
            <a:r>
              <a:rPr lang="pt-PT" dirty="0"/>
              <a:t>Autenticidade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012-E4C2-47AB-9A2D-387D53D3D13E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75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ISO/TR 18128:2014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9937-B40D-45A5-81A0-C650CEE58F35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11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20843" y="1224758"/>
            <a:ext cx="8317130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Apreciação de risco para processos e sistemas de gestão de documentos. Ameaças</a:t>
            </a:r>
            <a:r>
              <a:rPr lang="pt-PT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Fatores Externos de Risco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Fatores Internos de Risco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Sistema de Gestão de Documentos de Arquivo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Processos de Gestão de Documentos de Arquivo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694" y="3118507"/>
            <a:ext cx="3374612" cy="309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4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Segurança da Informação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4E3F-0FF5-4C95-853C-AF877F7A8031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12</a:t>
            </a:fld>
            <a:endParaRPr lang="en-GB"/>
          </a:p>
        </p:txBody>
      </p:sp>
      <p:pic>
        <p:nvPicPr>
          <p:cNvPr id="7170" name="Picture 2" descr="http://www.metricstream.com/images/methodolo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60" y="1291733"/>
            <a:ext cx="6758840" cy="4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90" y="4760495"/>
            <a:ext cx="1383632" cy="138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08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1939836"/>
          </a:xfrm>
        </p:spPr>
        <p:txBody>
          <a:bodyPr/>
          <a:lstStyle/>
          <a:p>
            <a:r>
              <a:rPr lang="pt-PT" dirty="0"/>
              <a:t>Questões?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3888" y="3649580"/>
            <a:ext cx="7886700" cy="2440075"/>
          </a:xfrm>
        </p:spPr>
        <p:txBody>
          <a:bodyPr/>
          <a:lstStyle/>
          <a:p>
            <a:pPr algn="ctr"/>
            <a:r>
              <a:rPr lang="pt-PT" dirty="0"/>
              <a:t>Ricardo Vieira (</a:t>
            </a:r>
            <a:r>
              <a:rPr lang="pt-PT" dirty="0">
                <a:hlinkClick r:id="rId2"/>
              </a:rPr>
              <a:t>rjcv@tecnico.ulisboa.pt</a:t>
            </a:r>
            <a:r>
              <a:rPr lang="pt-PT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14D5-CB41-4D48-92A4-B2A002CAEA36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43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Gestão de Risco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/>
              <a:t>Gestão de risco é o conjunto de atividades coordenadas com o objetivo de dirigir e controlar o risco</a:t>
            </a:r>
          </a:p>
          <a:p>
            <a:pPr lvl="1" algn="just"/>
            <a:r>
              <a:rPr lang="pt-PT" sz="2000" dirty="0"/>
              <a:t>Risco é o efeito da incerteza na concretização dos objetivos</a:t>
            </a:r>
          </a:p>
          <a:p>
            <a:pPr lvl="1" algn="just"/>
            <a:endParaRPr lang="pt-PT" sz="2000" dirty="0"/>
          </a:p>
          <a:p>
            <a:pPr algn="just"/>
            <a:r>
              <a:rPr lang="pt-PT" sz="2400" dirty="0"/>
              <a:t>Um processo de gestão tem como objetivo gerir os possíveis desvios inesperados que podem afetar o cumprimento dos objetivos</a:t>
            </a:r>
          </a:p>
          <a:p>
            <a:pPr lvl="1" algn="just"/>
            <a:r>
              <a:rPr lang="pt-PT" sz="2000" dirty="0"/>
              <a:t>Os desvios inesperados podem ter um efeito positivo ou negativo nos objetivos</a:t>
            </a:r>
          </a:p>
          <a:p>
            <a:pPr lvl="1" algn="just"/>
            <a:endParaRPr lang="pt-PT" sz="2000" dirty="0"/>
          </a:p>
          <a:p>
            <a:pPr algn="just"/>
            <a:r>
              <a:rPr lang="pt-PT" sz="2400" dirty="0"/>
              <a:t>Gestão de risco é cada vez mais reconhecida como uma atividade essencial em qualquer negocio ou atividade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0161-872E-48A7-9328-BAE0B04D4759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88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Gestão de Risco - Vantagens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012-E4C2-47AB-9A2D-387D53D3D13E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3</a:t>
            </a:fld>
            <a:endParaRPr lang="en-GB"/>
          </a:p>
        </p:txBody>
      </p:sp>
      <p:pic>
        <p:nvPicPr>
          <p:cNvPr id="3074" name="Picture 2" descr="https://www.spaceage.co.za/wp-content/uploads/2011/04/GR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65" y="1846303"/>
            <a:ext cx="6811024" cy="343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49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Normas e Referências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DB9D8-59C5-4E15-AF34-C181E1ACAA52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1" descr="D:\DTR\Tese\ppt\rmrefs\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375995"/>
            <a:ext cx="7886700" cy="4631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095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ISO31000 e COSO ERM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012-E4C2-47AB-9A2D-387D53D3D13E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5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8749"/>
            <a:ext cx="4200363" cy="329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compliancysoftware.com/images/ERM/COSO_ERM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025699"/>
            <a:ext cx="3651117" cy="33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37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Gestão de Risco - Conceitos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0012-E4C2-47AB-9A2D-387D53D3D13E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6</a:t>
            </a:fld>
            <a:endParaRPr lang="en-GB"/>
          </a:p>
        </p:txBody>
      </p:sp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r="1805" b="10750"/>
          <a:stretch>
            <a:fillRect/>
          </a:stretch>
        </p:blipFill>
        <p:spPr bwMode="auto">
          <a:xfrm>
            <a:off x="2414655" y="3898809"/>
            <a:ext cx="4314687" cy="242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7969" y="1278107"/>
            <a:ext cx="86480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/>
              <a:t>De acordo com a NP ISO31000:2013: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b="1" dirty="0"/>
              <a:t>Risco</a:t>
            </a:r>
            <a:r>
              <a:rPr lang="pt-PT" dirty="0"/>
              <a:t> é “caracterizado pela referência aos </a:t>
            </a:r>
            <a:r>
              <a:rPr lang="pt-PT" b="1" dirty="0"/>
              <a:t>eventos</a:t>
            </a:r>
            <a:r>
              <a:rPr lang="pt-PT" dirty="0"/>
              <a:t> potencias e </a:t>
            </a:r>
            <a:r>
              <a:rPr lang="pt-PT" b="1" dirty="0"/>
              <a:t>consequências”</a:t>
            </a:r>
            <a:r>
              <a:rPr lang="pt-PT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b="1" dirty="0"/>
              <a:t>Evento </a:t>
            </a:r>
            <a:r>
              <a:rPr lang="pt-PT" dirty="0"/>
              <a:t>é a “ocorrência ou alteração de um conjunto particular de circunstâncias”.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b="1" dirty="0"/>
              <a:t>Consequência </a:t>
            </a:r>
            <a:r>
              <a:rPr lang="pt-PT" dirty="0"/>
              <a:t>é o “resultado de um evento que afeta objetivos”.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t-PT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t-PT" b="1" dirty="0"/>
              <a:t>Controlo </a:t>
            </a:r>
            <a:r>
              <a:rPr lang="pt-PT" dirty="0"/>
              <a:t>é a “medida que modifica o risco” através da mitigação da verosimilhança e/ou impacto do mesmo.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409008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/>
              <a:t>Processo de Gestão de Risco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86D1-49C2-4546-BD1F-6FC5B04E4CFC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7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6027"/>
          <a:stretch/>
        </p:blipFill>
        <p:spPr>
          <a:xfrm>
            <a:off x="1185862" y="1269840"/>
            <a:ext cx="6772275" cy="48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4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700" dirty="0"/>
              <a:t>Gestão de risco na área da informação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2400" dirty="0"/>
              <a:t>Gestão de risco na área da informação: proteger a informação contra </a:t>
            </a:r>
            <a:r>
              <a:rPr lang="pt-PT" sz="2400" b="1" dirty="0"/>
              <a:t>ameaças</a:t>
            </a:r>
            <a:r>
              <a:rPr lang="pt-PT" sz="2400" dirty="0"/>
              <a:t> que possam afetar o seu </a:t>
            </a:r>
            <a:r>
              <a:rPr lang="pt-PT" sz="2400" b="1" dirty="0"/>
              <a:t>uso ou interpretação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11940-4B14-4175-A011-82EAE4E155DF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455" y="2320849"/>
            <a:ext cx="5605251" cy="429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4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DRAMBORA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D2F5-10C8-475F-B07C-9E73125026E8}" type="datetime1">
              <a:rPr lang="en-GB" smtClean="0"/>
              <a:t>26/09/2016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GT-GDA – Ciclo de reflexões de debates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6B06E-C930-4572-96B4-E3D4E24D3E80}" type="slidenum">
              <a:rPr lang="en-GB" smtClean="0"/>
              <a:t>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926" y="1177187"/>
            <a:ext cx="3613810" cy="5081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57" y="1918937"/>
            <a:ext cx="3675585" cy="313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5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410</Words>
  <Application>Microsoft Office PowerPoint</Application>
  <PresentationFormat>On-screen Show (4:3)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Os Princípios da Gestão de Risco</vt:lpstr>
      <vt:lpstr>Gestão de Risco</vt:lpstr>
      <vt:lpstr>Gestão de Risco - Vantagens</vt:lpstr>
      <vt:lpstr>Normas e Referências</vt:lpstr>
      <vt:lpstr>ISO31000 e COSO ERM</vt:lpstr>
      <vt:lpstr>Gestão de Risco - Conceitos</vt:lpstr>
      <vt:lpstr>Processo de Gestão de Risco</vt:lpstr>
      <vt:lpstr>Gestão de risco na área da informação</vt:lpstr>
      <vt:lpstr>DRAMBORA</vt:lpstr>
      <vt:lpstr>Modelo SPOT (Simple Property-Oriented Threat)</vt:lpstr>
      <vt:lpstr>ISO/TR 18128:2014</vt:lpstr>
      <vt:lpstr>Segurança da Informação</vt:lpstr>
      <vt:lpstr>Questões?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Vieira</dc:creator>
  <cp:lastModifiedBy>rjcv</cp:lastModifiedBy>
  <cp:revision>83</cp:revision>
  <dcterms:created xsi:type="dcterms:W3CDTF">2016-09-08T09:59:47Z</dcterms:created>
  <dcterms:modified xsi:type="dcterms:W3CDTF">2016-09-26T14:56:28Z</dcterms:modified>
</cp:coreProperties>
</file>