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654" r:id="rId2"/>
    <p:sldMasterId id="2147483770" r:id="rId3"/>
  </p:sldMasterIdLst>
  <p:notesMasterIdLst>
    <p:notesMasterId r:id="rId27"/>
  </p:notesMasterIdLst>
  <p:handoutMasterIdLst>
    <p:handoutMasterId r:id="rId28"/>
  </p:handoutMasterIdLst>
  <p:sldIdLst>
    <p:sldId id="445" r:id="rId4"/>
    <p:sldId id="448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</p:sldIdLst>
  <p:sldSz cx="9144000" cy="6858000" type="screen4x3"/>
  <p:notesSz cx="6797675" cy="9926638"/>
  <p:defaultTextStyle>
    <a:defPPr>
      <a:defRPr lang="pt-PT"/>
    </a:defPPr>
    <a:lvl1pPr marL="0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4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1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0">
          <p15:clr>
            <a:srgbClr val="A4A3A4"/>
          </p15:clr>
        </p15:guide>
        <p15:guide id="2" pos="5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506"/>
    <a:srgbClr val="4E6027"/>
    <a:srgbClr val="984907"/>
    <a:srgbClr val="36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5541" autoAdjust="0"/>
  </p:normalViewPr>
  <p:slideViewPr>
    <p:cSldViewPr>
      <p:cViewPr varScale="1">
        <p:scale>
          <a:sx n="101" d="100"/>
          <a:sy n="101" d="100"/>
        </p:scale>
        <p:origin x="-1744" y="-104"/>
      </p:cViewPr>
      <p:guideLst>
        <p:guide orient="horz" pos="1480"/>
        <p:guide pos="523"/>
      </p:guideLst>
    </p:cSldViewPr>
  </p:slideViewPr>
  <p:outlineViewPr>
    <p:cViewPr>
      <p:scale>
        <a:sx n="33" d="100"/>
        <a:sy n="33" d="100"/>
      </p:scale>
      <p:origin x="0" y="-10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720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C1D4-BBDD-FE43-913F-0E5F21BC70BC}" type="datetimeFigureOut">
              <a:rPr lang="en-US" smtClean="0"/>
              <a:t>27/09/16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A130E-24D6-1A43-A2AF-858F61E24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4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480AF-AED5-6F4B-986C-F33F7B18401D}" type="datetimeFigureOut">
              <a:rPr lang="en-US" smtClean="0"/>
              <a:t>27/09/16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8238-B4EC-2D48-B1E3-50996198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827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54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482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309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 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238-B4EC-2D48-B1E3-509961981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509CA0-B9A0-214B-894E-04559F8F658D}" type="slidenum">
              <a:rPr lang="pt-PT">
                <a:solidFill>
                  <a:prstClr val="black"/>
                </a:solidFill>
              </a:rPr>
              <a:pPr eaLnBrk="1" hangingPunct="1"/>
              <a:t>7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/>
              <a:t>O risco é multi-sabor </a:t>
            </a:r>
            <a:r>
              <a:rPr lang="pt-PT">
                <a:sym typeface="Wingdings" charset="0"/>
              </a:rPr>
              <a:t>e multi-color 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74DA06-06DC-AE4F-8B7F-553BDAEC5DDA}" type="slidenum">
              <a:rPr lang="pt-PT">
                <a:solidFill>
                  <a:prstClr val="black"/>
                </a:solidFill>
              </a:rPr>
              <a:pPr eaLnBrk="1" hangingPunct="1"/>
              <a:t>20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/>
              <a:t>Não esquecer falar das ferramentas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74DA06-06DC-AE4F-8B7F-553BDAEC5DDA}" type="slidenum">
              <a:rPr lang="pt-PT">
                <a:solidFill>
                  <a:prstClr val="black"/>
                </a:solidFill>
              </a:rPr>
              <a:pPr eaLnBrk="1" hangingPunct="1"/>
              <a:t>21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/>
              <a:t>Não esquecer falar das ferramentas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48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14280" y="1339499"/>
            <a:ext cx="2772089" cy="457078"/>
          </a:xfrm>
          <a:prstGeom prst="rect">
            <a:avLst/>
          </a:prstGeom>
        </p:spPr>
        <p:txBody>
          <a:bodyPr vert="horz" lIns="80165" tIns="40083" rIns="80165" bIns="40083" anchor="ctr" anchorCtr="0"/>
          <a:lstStyle>
            <a:lvl1pPr marL="0" indent="0" algn="l">
              <a:buFontTx/>
              <a:buNone/>
              <a:defRPr sz="2100" b="1" i="0" cap="all" baseline="0">
                <a:solidFill>
                  <a:schemeClr val="bg1"/>
                </a:solidFill>
              </a:defRPr>
            </a:lvl1pPr>
            <a:lvl2pPr marL="400827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2pPr>
            <a:lvl3pPr marL="801654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3pPr>
            <a:lvl4pPr marL="1202482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4pPr>
            <a:lvl5pPr marL="1603309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 smtClean="0"/>
              <a:t>///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4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s2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4581128"/>
            <a:ext cx="2772089" cy="457078"/>
          </a:xfrm>
          <a:prstGeom prst="rect">
            <a:avLst/>
          </a:prstGeom>
        </p:spPr>
        <p:txBody>
          <a:bodyPr vert="horz" lIns="80165" tIns="40083" rIns="80165" bIns="40083" anchor="ctr" anchorCtr="0"/>
          <a:lstStyle>
            <a:lvl1pPr marL="0" indent="0" algn="l">
              <a:buFontTx/>
              <a:buNone/>
              <a:defRPr sz="2100" b="1" i="0" cap="all" baseline="0">
                <a:solidFill>
                  <a:schemeClr val="bg1"/>
                </a:solidFill>
              </a:defRPr>
            </a:lvl1pPr>
            <a:lvl2pPr marL="400827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2pPr>
            <a:lvl3pPr marL="801654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3pPr>
            <a:lvl4pPr marL="1202482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4pPr>
            <a:lvl5pPr marL="1603309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 smtClean="0"/>
              <a:t>///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s3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4287" y="1052736"/>
            <a:ext cx="2772089" cy="457078"/>
          </a:xfrm>
          <a:prstGeom prst="rect">
            <a:avLst/>
          </a:prstGeom>
        </p:spPr>
        <p:txBody>
          <a:bodyPr vert="horz" lIns="80165" tIns="40083" rIns="80165" bIns="40083" anchor="ctr" anchorCtr="0"/>
          <a:lstStyle>
            <a:lvl1pPr marL="0" indent="0" algn="l">
              <a:buFontTx/>
              <a:buNone/>
              <a:defRPr sz="2100" b="1" i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00827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2pPr>
            <a:lvl3pPr marL="801654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3pPr>
            <a:lvl4pPr marL="1202482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4pPr>
            <a:lvl5pPr marL="1603309" indent="0">
              <a:buFontTx/>
              <a:buNone/>
              <a:defRPr sz="1800" b="1" i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 smtClean="0"/>
              <a:t>///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5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7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9862" y="882420"/>
            <a:ext cx="86242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259862" y="490639"/>
            <a:ext cx="6283401" cy="365765"/>
          </a:xfrm>
          <a:prstGeom prst="rect">
            <a:avLst/>
          </a:prstGeom>
        </p:spPr>
        <p:txBody>
          <a:bodyPr vert="horz" lIns="80165" tIns="40083" rIns="80165" bIns="40083"/>
          <a:lstStyle>
            <a:lvl1pPr marL="0" indent="0">
              <a:buFontTx/>
              <a:buNone/>
              <a:defRPr sz="1100" b="1" i="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00827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801654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202482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603309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Our focus is the INTEGRITY of the People, Processes, Information and Organizations ///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259863" y="229451"/>
            <a:ext cx="6283400" cy="261189"/>
          </a:xfrm>
          <a:prstGeom prst="rect">
            <a:avLst/>
          </a:prstGeom>
        </p:spPr>
        <p:txBody>
          <a:bodyPr vert="horz" lIns="80165" tIns="40083" rIns="80165" bIns="40083"/>
          <a:lstStyle>
            <a:lvl1pPr marL="0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1pPr>
            <a:lvl2pPr marL="400827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2pPr>
            <a:lvl3pPr marL="801654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3pPr>
            <a:lvl4pPr marL="1202482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4pPr>
            <a:lvl5pPr marL="1603309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5pPr>
          </a:lstStyle>
          <a:p>
            <a:pPr lvl="0"/>
            <a:r>
              <a:rPr lang="pt-PT" dirty="0" smtClean="0"/>
              <a:t>/// TEMA _ 1. TÍTULO DO CAPÍTULO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543263" y="490639"/>
            <a:ext cx="2341343" cy="391804"/>
          </a:xfrm>
          <a:prstGeom prst="rect">
            <a:avLst/>
          </a:prstGeom>
        </p:spPr>
        <p:txBody>
          <a:bodyPr vert="horz" lIns="80165" tIns="40083" rIns="80165" bIns="40083"/>
          <a:lstStyle>
            <a:lvl1pPr marL="0" indent="0" algn="r">
              <a:buFontTx/>
              <a:buNone/>
              <a:defRPr sz="1100" b="1" i="0" baseline="0"/>
            </a:lvl1pPr>
            <a:lvl2pPr marL="457139" indent="0">
              <a:buFontTx/>
              <a:buNone/>
              <a:defRPr sz="1100" b="1" i="0"/>
            </a:lvl2pPr>
            <a:lvl3pPr marL="914279" indent="0">
              <a:buFontTx/>
              <a:buNone/>
              <a:defRPr sz="1100" b="1" i="0"/>
            </a:lvl3pPr>
            <a:lvl4pPr marL="1371417" indent="0">
              <a:buFontTx/>
              <a:buNone/>
              <a:defRPr sz="1100" b="1" i="0"/>
            </a:lvl4pPr>
            <a:lvl5pPr marL="1828557" indent="0">
              <a:buFontTx/>
              <a:buNone/>
              <a:defRPr sz="1100" b="1" i="0"/>
            </a:lvl5pPr>
          </a:lstStyle>
          <a:p>
            <a:pPr lvl="0"/>
            <a:r>
              <a:rPr lang="en-US" dirty="0" smtClean="0"/>
              <a:t>Commercial in confidence ///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2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3"/>
            <a:ext cx="9144000" cy="685214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259862" y="882420"/>
            <a:ext cx="86242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259862" y="490639"/>
            <a:ext cx="6283401" cy="365765"/>
          </a:xfrm>
          <a:prstGeom prst="rect">
            <a:avLst/>
          </a:prstGeom>
        </p:spPr>
        <p:txBody>
          <a:bodyPr vert="horz" lIns="80165" tIns="40083" rIns="80165" bIns="40083"/>
          <a:lstStyle>
            <a:lvl1pPr marL="0" indent="0">
              <a:buFontTx/>
              <a:buNone/>
              <a:defRPr sz="1100" b="1" i="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00827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801654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202482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603309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Our focus is the INTEGRITY of the People, Processes, Information and Organizations ///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259863" y="229451"/>
            <a:ext cx="6283400" cy="261189"/>
          </a:xfrm>
          <a:prstGeom prst="rect">
            <a:avLst/>
          </a:prstGeom>
        </p:spPr>
        <p:txBody>
          <a:bodyPr vert="horz" lIns="80165" tIns="40083" rIns="80165" bIns="40083"/>
          <a:lstStyle>
            <a:lvl1pPr marL="0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1pPr>
            <a:lvl2pPr marL="400827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2pPr>
            <a:lvl3pPr marL="801654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3pPr>
            <a:lvl4pPr marL="1202482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4pPr>
            <a:lvl5pPr marL="1603309" indent="0">
              <a:buFontTx/>
              <a:buNone/>
              <a:defRPr sz="1100" b="1" i="0" u="none" cap="all" baseline="0">
                <a:solidFill>
                  <a:schemeClr val="accent5"/>
                </a:solidFill>
              </a:defRPr>
            </a:lvl5pPr>
          </a:lstStyle>
          <a:p>
            <a:pPr lvl="0"/>
            <a:r>
              <a:rPr lang="pt-PT" dirty="0" smtClean="0"/>
              <a:t>/// TEMA _ 1. TÍTULO DO CAPÍTULO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543263" y="490639"/>
            <a:ext cx="2341343" cy="391804"/>
          </a:xfrm>
          <a:prstGeom prst="rect">
            <a:avLst/>
          </a:prstGeom>
        </p:spPr>
        <p:txBody>
          <a:bodyPr vert="horz" lIns="80165" tIns="40083" rIns="80165" bIns="40083"/>
          <a:lstStyle>
            <a:lvl1pPr marL="0" indent="0" algn="r">
              <a:buFontTx/>
              <a:buNone/>
              <a:defRPr sz="1100" b="1" i="0" baseline="0"/>
            </a:lvl1pPr>
            <a:lvl2pPr marL="457139" indent="0">
              <a:buFontTx/>
              <a:buNone/>
              <a:defRPr sz="1100" b="1" i="0"/>
            </a:lvl2pPr>
            <a:lvl3pPr marL="914279" indent="0">
              <a:buFontTx/>
              <a:buNone/>
              <a:defRPr sz="1100" b="1" i="0"/>
            </a:lvl3pPr>
            <a:lvl4pPr marL="1371417" indent="0">
              <a:buFontTx/>
              <a:buNone/>
              <a:defRPr sz="1100" b="1" i="0"/>
            </a:lvl4pPr>
            <a:lvl5pPr marL="1828557" indent="0">
              <a:buFontTx/>
              <a:buNone/>
              <a:defRPr sz="1100" b="1" i="0"/>
            </a:lvl5pPr>
          </a:lstStyle>
          <a:p>
            <a:pPr lvl="0"/>
            <a:r>
              <a:rPr lang="en-US" dirty="0" smtClean="0"/>
              <a:t>Commercial in confidence ///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9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9"/>
            <a:ext cx="8229600" cy="4392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70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33379"/>
            <a:ext cx="8229600" cy="5616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421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6"/>
            <a:ext cx="9144000" cy="6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0082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20" indent="-300620" algn="l" defTabSz="40082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344" indent="-250517" algn="l" defTabSz="40082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068" indent="-200414" algn="l" defTabSz="40082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895" indent="-200414" algn="l" defTabSz="40082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723" indent="-200414" algn="l" defTabSz="40082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550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4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68" r:id="rId2"/>
    <p:sldLayoutId id="2147483769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00827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0620" indent="-300620" algn="l" defTabSz="40082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344" indent="-250517" algn="l" defTabSz="40082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068" indent="-200414" algn="l" defTabSz="40082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895" indent="-200414" algn="l" defTabSz="40082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723" indent="-200414" algn="l" defTabSz="40082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550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01.png"/>
          <p:cNvPicPr>
            <a:picLocks noChangeAspect="1"/>
          </p:cNvPicPr>
          <p:nvPr userDrawn="1"/>
        </p:nvPicPr>
        <p:blipFill>
          <a:blip r:embed="rId7">
            <a:alphaModFix amt="8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44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pic>
        <p:nvPicPr>
          <p:cNvPr id="2" name="Picture 1" descr="novo template-0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1" y="6083770"/>
            <a:ext cx="9144000" cy="779155"/>
          </a:xfrm>
          <a:prstGeom prst="rect">
            <a:avLst/>
          </a:prstGeom>
        </p:spPr>
      </p:pic>
      <p:sp>
        <p:nvSpPr>
          <p:cNvPr id="7" name="Text Placeholder 45"/>
          <p:cNvSpPr txBox="1">
            <a:spLocks/>
          </p:cNvSpPr>
          <p:nvPr/>
        </p:nvSpPr>
        <p:spPr>
          <a:xfrm>
            <a:off x="4922878" y="6367362"/>
            <a:ext cx="616020" cy="326485"/>
          </a:xfrm>
          <a:prstGeom prst="rect">
            <a:avLst/>
          </a:prstGeom>
        </p:spPr>
        <p:txBody>
          <a:bodyPr vert="horz" lIns="80165" tIns="40083" rIns="80165" bIns="40083"/>
          <a:lstStyle>
            <a:lvl1pPr marL="0" indent="0" algn="ctr" defTabSz="1042863" rtl="0" eaLnBrk="1" latinLnBrk="0" hangingPunct="1">
              <a:spcBef>
                <a:spcPct val="20000"/>
              </a:spcBef>
              <a:buFontTx/>
              <a:buNone/>
              <a:defRPr sz="14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2" indent="0" algn="l" defTabSz="1042863" rtl="0" eaLnBrk="1" latinLnBrk="0" hangingPunct="1">
              <a:spcBef>
                <a:spcPct val="20000"/>
              </a:spcBef>
              <a:buFontTx/>
              <a:buNone/>
              <a:defRPr sz="14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42864" indent="0" algn="l" defTabSz="1042863" rtl="0" eaLnBrk="1" latinLnBrk="0" hangingPunct="1">
              <a:spcBef>
                <a:spcPct val="20000"/>
              </a:spcBef>
              <a:buFontTx/>
              <a:buNone/>
              <a:defRPr sz="14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64295" indent="0" algn="l" defTabSz="1042863" rtl="0" eaLnBrk="1" latinLnBrk="0" hangingPunct="1">
              <a:spcBef>
                <a:spcPct val="20000"/>
              </a:spcBef>
              <a:buFontTx/>
              <a:buNone/>
              <a:defRPr sz="14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85727" indent="0" algn="l" defTabSz="1042863" rtl="0" eaLnBrk="1" latinLnBrk="0" hangingPunct="1">
              <a:spcBef>
                <a:spcPct val="20000"/>
              </a:spcBef>
              <a:buFontTx/>
              <a:buNone/>
              <a:defRPr sz="14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867873" indent="-260715" algn="l" defTabSz="10428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04" indent="-260715" algn="l" defTabSz="10428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36" indent="-260715" algn="l" defTabSz="10428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168" indent="-260715" algn="l" defTabSz="10428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46974-3BEE-8740-AEB5-B7008806EF4B}" type="slidenum">
              <a:rPr lang="en-US" b="0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 b="0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933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2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defTabSz="9142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6" indent="-228569" algn="l" defTabSz="9142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6" indent="-228569" algn="l" defTabSz="9142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4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3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2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4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3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58254" y="1772816"/>
            <a:ext cx="4528996" cy="1512168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1" tIns="40077" rIns="80151" bIns="40077" rtlCol="0" anchor="ctr" anchorCtr="0"/>
          <a:lstStyle/>
          <a:p>
            <a:pPr algn="ctr"/>
            <a:endParaRPr lang="pt-PT" b="0"/>
          </a:p>
        </p:txBody>
      </p:sp>
      <p:sp>
        <p:nvSpPr>
          <p:cNvPr id="8" name="Text Placeholder 14"/>
          <p:cNvSpPr txBox="1">
            <a:spLocks/>
          </p:cNvSpPr>
          <p:nvPr/>
        </p:nvSpPr>
        <p:spPr>
          <a:xfrm>
            <a:off x="1222973" y="3750587"/>
            <a:ext cx="3205011" cy="326485"/>
          </a:xfrm>
          <a:prstGeom prst="rect">
            <a:avLst/>
          </a:prstGeom>
        </p:spPr>
        <p:txBody>
          <a:bodyPr vert="horz" lIns="80155" tIns="40078" rIns="80155" bIns="40078"/>
          <a:lstStyle>
            <a:lvl1pPr marL="0" indent="0" algn="l" defTabSz="400827" rtl="0" eaLnBrk="1" latinLnBrk="0" hangingPunct="1">
              <a:spcBef>
                <a:spcPct val="20000"/>
              </a:spcBef>
              <a:buFontTx/>
              <a:buNone/>
              <a:defRPr sz="12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777" indent="0" algn="l" defTabSz="400827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555" indent="0" algn="l" defTabSz="400827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2334" indent="0" algn="l" defTabSz="400827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3111" indent="0" algn="l" defTabSz="400827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/>
              <a:t>27 / 09 / 2016</a:t>
            </a:r>
          </a:p>
          <a:p>
            <a:endParaRPr lang="pt-PT" b="1" dirty="0"/>
          </a:p>
          <a:p>
            <a:endParaRPr lang="pt-PT" b="1" dirty="0" smtClean="0"/>
          </a:p>
          <a:p>
            <a:r>
              <a:rPr lang="pt-PT" sz="1600" b="1" dirty="0" smtClean="0"/>
              <a:t>Rui </a:t>
            </a:r>
            <a:r>
              <a:rPr lang="pt-PT" sz="1600" b="1" dirty="0" err="1" smtClean="0"/>
              <a:t>Shantilal</a:t>
            </a:r>
            <a:endParaRPr lang="pt-PT" sz="1600" b="1" dirty="0"/>
          </a:p>
          <a:p>
            <a:endParaRPr lang="pt-PT" b="1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043608" y="1772816"/>
            <a:ext cx="4176464" cy="1512168"/>
          </a:xfrm>
          <a:prstGeom prst="rect">
            <a:avLst/>
          </a:prstGeom>
        </p:spPr>
        <p:txBody>
          <a:bodyPr vert="horz" lIns="80155" tIns="40078" rIns="80155" bIns="40078" anchor="ctr" anchorCtr="0"/>
          <a:lstStyle>
            <a:lvl1pPr marL="0" indent="0" algn="l" defTabSz="400827" rtl="0" eaLnBrk="1" latinLnBrk="0" hangingPunct="1">
              <a:spcBef>
                <a:spcPct val="20000"/>
              </a:spcBef>
              <a:buFontTx/>
              <a:buNone/>
              <a:defRPr sz="1500" b="1" i="1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777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555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2334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3111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/// </a:t>
            </a:r>
            <a:r>
              <a:rPr lang="pt-PT" dirty="0"/>
              <a:t>Gestão do risco na área da </a:t>
            </a:r>
            <a:r>
              <a:rPr lang="pt-PT" dirty="0" smtClean="0"/>
              <a:t>informação</a:t>
            </a:r>
            <a:endParaRPr lang="pt-PT" dirty="0"/>
          </a:p>
        </p:txBody>
      </p:sp>
      <p:pic>
        <p:nvPicPr>
          <p:cNvPr id="13" name="Picture 12" descr="logo integrity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6366220"/>
            <a:ext cx="1368153" cy="332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6188920"/>
            <a:ext cx="1080120" cy="4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"/>
            <a:ext cx="9144000" cy="585787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latin typeface="Neo Tech"/>
            </a:endParaRPr>
          </a:p>
        </p:txBody>
      </p:sp>
      <p:pic>
        <p:nvPicPr>
          <p:cNvPr id="12291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71500"/>
            <a:ext cx="6084888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22"/>
          <p:cNvSpPr txBox="1">
            <a:spLocks noChangeArrowheads="1"/>
          </p:cNvSpPr>
          <p:nvPr/>
        </p:nvSpPr>
        <p:spPr bwMode="auto">
          <a:xfrm>
            <a:off x="3276601" y="5553082"/>
            <a:ext cx="2559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1400" b="1">
                <a:solidFill>
                  <a:srgbClr val="FFFFFF"/>
                </a:solidFill>
                <a:latin typeface="Franklin Gothic Medium" charset="0"/>
              </a:rPr>
              <a:t>Image Source: Wilderdom.com</a:t>
            </a:r>
          </a:p>
        </p:txBody>
      </p:sp>
    </p:spTree>
    <p:extLst>
      <p:ext uri="{BB962C8B-B14F-4D97-AF65-F5344CB8AC3E}">
        <p14:creationId xmlns:p14="http://schemas.microsoft.com/office/powerpoint/2010/main" val="378481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 dirty="0">
                <a:latin typeface="Franklin Gothic Medium" charset="0"/>
              </a:rPr>
              <a:t>Modelos de abordagem </a:t>
            </a:r>
            <a:r>
              <a:rPr lang="pt-PT" sz="3600" dirty="0">
                <a:latin typeface="Franklin Gothic Medium" charset="0"/>
              </a:rPr>
              <a:t/>
            </a:r>
            <a:br>
              <a:rPr lang="pt-PT" sz="3600" dirty="0">
                <a:latin typeface="Franklin Gothic Medium" charset="0"/>
              </a:rPr>
            </a:br>
            <a:r>
              <a:rPr lang="pt-PT" sz="2400" dirty="0">
                <a:latin typeface="Franklin Gothic Medium" charset="0"/>
              </a:rPr>
              <a:t>Gestão de Risco</a:t>
            </a:r>
          </a:p>
        </p:txBody>
      </p:sp>
      <p:sp>
        <p:nvSpPr>
          <p:cNvPr id="13315" name="AutoShape 12"/>
          <p:cNvSpPr>
            <a:spLocks noChangeArrowheads="1"/>
          </p:cNvSpPr>
          <p:nvPr/>
        </p:nvSpPr>
        <p:spPr bwMode="auto">
          <a:xfrm>
            <a:off x="468313" y="2276482"/>
            <a:ext cx="3168650" cy="1584325"/>
          </a:xfrm>
          <a:prstGeom prst="chevron">
            <a:avLst>
              <a:gd name="adj" fmla="val 50000"/>
            </a:avLst>
          </a:prstGeom>
          <a:solidFill>
            <a:srgbClr val="99A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endParaRPr lang="pt-PT" sz="200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13316" name="AutoShape 13"/>
          <p:cNvSpPr>
            <a:spLocks noChangeArrowheads="1"/>
          </p:cNvSpPr>
          <p:nvPr/>
        </p:nvSpPr>
        <p:spPr bwMode="auto">
          <a:xfrm>
            <a:off x="2989266" y="2276482"/>
            <a:ext cx="3168650" cy="1584325"/>
          </a:xfrm>
          <a:prstGeom prst="chevron">
            <a:avLst>
              <a:gd name="adj" fmla="val 50000"/>
            </a:avLst>
          </a:prstGeom>
          <a:solidFill>
            <a:srgbClr val="99A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13317" name="AutoShape 15"/>
          <p:cNvSpPr>
            <a:spLocks noChangeArrowheads="1"/>
          </p:cNvSpPr>
          <p:nvPr/>
        </p:nvSpPr>
        <p:spPr bwMode="auto">
          <a:xfrm>
            <a:off x="5508625" y="2276482"/>
            <a:ext cx="3168650" cy="1584325"/>
          </a:xfrm>
          <a:prstGeom prst="chevron">
            <a:avLst>
              <a:gd name="adj" fmla="val 50000"/>
            </a:avLst>
          </a:prstGeom>
          <a:solidFill>
            <a:srgbClr val="99A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1331913" y="2684470"/>
            <a:ext cx="1566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2000">
                <a:solidFill>
                  <a:srgbClr val="000000"/>
                </a:solidFill>
                <a:latin typeface="Franklin Gothic Medium" charset="0"/>
              </a:rPr>
              <a:t>Risk</a:t>
            </a:r>
          </a:p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2000">
                <a:solidFill>
                  <a:srgbClr val="000000"/>
                </a:solidFill>
                <a:latin typeface="Franklin Gothic Medium" charset="0"/>
              </a:rPr>
              <a:t>Assessment</a:t>
            </a:r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3998913" y="2693992"/>
            <a:ext cx="1290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2000">
                <a:solidFill>
                  <a:srgbClr val="000000"/>
                </a:solidFill>
                <a:latin typeface="Franklin Gothic Medium" charset="0"/>
              </a:rPr>
              <a:t>Risk</a:t>
            </a:r>
          </a:p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2000">
                <a:solidFill>
                  <a:srgbClr val="000000"/>
                </a:solidFill>
                <a:latin typeface="Franklin Gothic Medium" charset="0"/>
              </a:rPr>
              <a:t>Mitigation</a:t>
            </a:r>
          </a:p>
        </p:txBody>
      </p:sp>
      <p:sp>
        <p:nvSpPr>
          <p:cNvPr id="13320" name="Text Box 19"/>
          <p:cNvSpPr txBox="1">
            <a:spLocks noChangeArrowheads="1"/>
          </p:cNvSpPr>
          <p:nvPr/>
        </p:nvSpPr>
        <p:spPr bwMode="auto">
          <a:xfrm>
            <a:off x="6351588" y="2693995"/>
            <a:ext cx="161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2000">
                <a:solidFill>
                  <a:srgbClr val="000000"/>
                </a:solidFill>
                <a:latin typeface="Franklin Gothic Medium" charset="0"/>
              </a:rPr>
              <a:t>Evaluation &amp;</a:t>
            </a:r>
          </a:p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2000">
                <a:solidFill>
                  <a:srgbClr val="000000"/>
                </a:solidFill>
                <a:latin typeface="Franklin Gothic Medium" charset="0"/>
              </a:rPr>
              <a:t>Assessment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323850" y="377348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23850" y="4133850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8604250" y="377348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3132138" y="4095752"/>
            <a:ext cx="2192976" cy="3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2000">
                <a:solidFill>
                  <a:srgbClr val="000000"/>
                </a:solidFill>
                <a:latin typeface="Franklin Gothic Medium" charset="0"/>
              </a:rPr>
              <a:t>Risk Management 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68313" y="1557338"/>
            <a:ext cx="7993062" cy="792162"/>
            <a:chOff x="340" y="981"/>
            <a:chExt cx="5035" cy="499"/>
          </a:xfrm>
        </p:grpSpPr>
        <p:sp>
          <p:nvSpPr>
            <p:cNvPr id="13326" name="Line 27"/>
            <p:cNvSpPr>
              <a:spLocks noChangeShapeType="1"/>
            </p:cNvSpPr>
            <p:nvPr/>
          </p:nvSpPr>
          <p:spPr bwMode="auto">
            <a:xfrm>
              <a:off x="340" y="125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327" name="Line 28"/>
            <p:cNvSpPr>
              <a:spLocks noChangeShapeType="1"/>
            </p:cNvSpPr>
            <p:nvPr/>
          </p:nvSpPr>
          <p:spPr bwMode="auto">
            <a:xfrm>
              <a:off x="340" y="1253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328" name="Line 29"/>
            <p:cNvSpPr>
              <a:spLocks noChangeShapeType="1"/>
            </p:cNvSpPr>
            <p:nvPr/>
          </p:nvSpPr>
          <p:spPr bwMode="auto">
            <a:xfrm>
              <a:off x="1837" y="125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329" name="Line 30"/>
            <p:cNvSpPr>
              <a:spLocks noChangeShapeType="1"/>
            </p:cNvSpPr>
            <p:nvPr/>
          </p:nvSpPr>
          <p:spPr bwMode="auto">
            <a:xfrm>
              <a:off x="1864" y="125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330" name="Line 31"/>
            <p:cNvSpPr>
              <a:spLocks noChangeShapeType="1"/>
            </p:cNvSpPr>
            <p:nvPr/>
          </p:nvSpPr>
          <p:spPr bwMode="auto">
            <a:xfrm>
              <a:off x="1864" y="1253"/>
              <a:ext cx="3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331" name="Line 32"/>
            <p:cNvSpPr>
              <a:spLocks noChangeShapeType="1"/>
            </p:cNvSpPr>
            <p:nvPr/>
          </p:nvSpPr>
          <p:spPr bwMode="auto">
            <a:xfrm>
              <a:off x="5375" y="125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332" name="Text Box 33"/>
            <p:cNvSpPr txBox="1">
              <a:spLocks noChangeArrowheads="1"/>
            </p:cNvSpPr>
            <p:nvPr/>
          </p:nvSpPr>
          <p:spPr bwMode="auto">
            <a:xfrm>
              <a:off x="431" y="981"/>
              <a:ext cx="10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sz="2000" dirty="0" err="1">
                  <a:latin typeface="Franklin Gothic Medium" charset="0"/>
                </a:rPr>
                <a:t>Risk</a:t>
              </a:r>
              <a:r>
                <a:rPr lang="pt-PT" sz="2000" dirty="0">
                  <a:latin typeface="Franklin Gothic Medium" charset="0"/>
                </a:rPr>
                <a:t> </a:t>
              </a:r>
              <a:r>
                <a:rPr lang="pt-PT" sz="2000" dirty="0" err="1">
                  <a:latin typeface="Franklin Gothic Medium" charset="0"/>
                </a:rPr>
                <a:t>Analysis</a:t>
              </a:r>
              <a:endParaRPr lang="pt-PT" sz="2000" dirty="0">
                <a:latin typeface="Franklin Gothic Medium" charset="0"/>
              </a:endParaRPr>
            </a:p>
          </p:txBody>
        </p:sp>
        <p:sp>
          <p:nvSpPr>
            <p:cNvPr id="13333" name="Text Box 34"/>
            <p:cNvSpPr txBox="1">
              <a:spLocks noChangeArrowheads="1"/>
            </p:cNvSpPr>
            <p:nvPr/>
          </p:nvSpPr>
          <p:spPr bwMode="auto">
            <a:xfrm>
              <a:off x="2925" y="981"/>
              <a:ext cx="1172" cy="25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sz="2000" dirty="0" err="1">
                  <a:latin typeface="Franklin Gothic Medium" charset="0"/>
                </a:rPr>
                <a:t>Risk</a:t>
              </a:r>
              <a:r>
                <a:rPr lang="pt-PT" sz="2000" dirty="0">
                  <a:latin typeface="Franklin Gothic Medium" charset="0"/>
                </a:rPr>
                <a:t> </a:t>
              </a:r>
              <a:r>
                <a:rPr lang="pt-PT" sz="2000" dirty="0" err="1" smtClean="0">
                  <a:latin typeface="Franklin Gothic Medium" charset="0"/>
                </a:rPr>
                <a:t>Treatment</a:t>
              </a:r>
              <a:endParaRPr lang="pt-PT" sz="2000" dirty="0">
                <a:latin typeface="Franklin Gothic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70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 animBg="1"/>
      <p:bldP spid="26645" grpId="0" animBg="1"/>
      <p:bldP spid="26646" grpId="0" animBg="1"/>
      <p:bldP spid="266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 dirty="0">
                <a:solidFill>
                  <a:srgbClr val="000000"/>
                </a:solidFill>
                <a:latin typeface="Franklin Gothic Medium" charset="0"/>
              </a:rPr>
              <a:t>RISK ANALYSIS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0064" y="714379"/>
            <a:ext cx="35988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Levantamento do risco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214688" y="2951164"/>
            <a:ext cx="5643562" cy="1477962"/>
            <a:chOff x="3214678" y="2951170"/>
            <a:chExt cx="5643602" cy="1477962"/>
          </a:xfrm>
        </p:grpSpPr>
        <p:grpSp>
          <p:nvGrpSpPr>
            <p:cNvPr id="14354" name="Group 64"/>
            <p:cNvGrpSpPr>
              <a:grpSpLocks/>
            </p:cNvGrpSpPr>
            <p:nvPr/>
          </p:nvGrpSpPr>
          <p:grpSpPr bwMode="auto">
            <a:xfrm>
              <a:off x="3214678" y="3001166"/>
              <a:ext cx="857256" cy="1357322"/>
              <a:chOff x="3214678" y="2786852"/>
              <a:chExt cx="857256" cy="135732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rot="5400000">
                <a:off x="3321045" y="3463931"/>
                <a:ext cx="1357313" cy="1587"/>
              </a:xfrm>
              <a:prstGeom prst="line">
                <a:avLst/>
              </a:prstGeom>
              <a:ln w="1270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214678" y="3427418"/>
                <a:ext cx="785817" cy="3175"/>
              </a:xfrm>
              <a:prstGeom prst="line">
                <a:avLst/>
              </a:prstGeom>
              <a:ln w="1270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58" name="Oval 12"/>
              <p:cNvSpPr>
                <a:spLocks noChangeArrowheads="1"/>
              </p:cNvSpPr>
              <p:nvPr/>
            </p:nvSpPr>
            <p:spPr bwMode="auto">
              <a:xfrm>
                <a:off x="3923394" y="3363913"/>
                <a:ext cx="148540" cy="142875"/>
              </a:xfrm>
              <a:prstGeom prst="ellipse">
                <a:avLst/>
              </a:prstGeom>
              <a:solidFill>
                <a:srgbClr val="98ADB9"/>
              </a:solidFill>
              <a:ln w="95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3737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 smtClean="0">
                  <a:solidFill>
                    <a:srgbClr val="000000"/>
                  </a:solidFill>
                  <a:latin typeface="Franklin Gothic Medium" charset="0"/>
                  <a:ea typeface="ＭＳ Ｐゴシック" charset="0"/>
                </a:endParaRPr>
              </a:p>
            </p:txBody>
          </p:sp>
        </p:grpSp>
        <p:sp>
          <p:nvSpPr>
            <p:cNvPr id="14355" name="Text Box 13"/>
            <p:cNvSpPr txBox="1">
              <a:spLocks noChangeArrowheads="1"/>
            </p:cNvSpPr>
            <p:nvPr/>
          </p:nvSpPr>
          <p:spPr bwMode="auto">
            <a:xfrm>
              <a:off x="4063221" y="2951170"/>
              <a:ext cx="4795059" cy="147796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 Identificação das ameaças para os </a:t>
              </a:r>
              <a:r>
                <a:rPr lang="pt-PT" i="1" dirty="0" err="1" smtClean="0">
                  <a:solidFill>
                    <a:srgbClr val="000000"/>
                  </a:solidFill>
                  <a:latin typeface="Franklin Gothic Medium" charset="0"/>
                </a:rPr>
                <a:t>assets</a:t>
              </a: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 identificados. 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 Fonte: histórico de ataques, agências governamentais, </a:t>
              </a:r>
              <a:r>
                <a:rPr lang="pt-PT" i="1" dirty="0" err="1" smtClean="0">
                  <a:solidFill>
                    <a:srgbClr val="000000"/>
                  </a:solidFill>
                  <a:latin typeface="Franklin Gothic Medium" charset="0"/>
                </a:rPr>
                <a:t>experts</a:t>
              </a: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 na área, estatísticas, media.</a:t>
              </a:r>
            </a:p>
          </p:txBody>
        </p:sp>
      </p:grp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642945" y="4795838"/>
            <a:ext cx="2593975" cy="792162"/>
          </a:xfrm>
          <a:prstGeom prst="rect">
            <a:avLst/>
          </a:prstGeom>
          <a:solidFill>
            <a:srgbClr val="D5DD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Vulnerabilities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3214688" y="1562107"/>
            <a:ext cx="5643562" cy="1000125"/>
            <a:chOff x="3214678" y="1562867"/>
            <a:chExt cx="5643602" cy="1000132"/>
          </a:xfrm>
        </p:grpSpPr>
        <p:sp>
          <p:nvSpPr>
            <p:cNvPr id="14350" name="Text Box 8"/>
            <p:cNvSpPr txBox="1">
              <a:spLocks noChangeArrowheads="1"/>
            </p:cNvSpPr>
            <p:nvPr/>
          </p:nvSpPr>
          <p:spPr bwMode="auto">
            <a:xfrm>
              <a:off x="4071934" y="1562867"/>
              <a:ext cx="478634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 Caracterização de acordo com a criticidade para o negócio em termos de funções e informação.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3513924" y="2076427"/>
              <a:ext cx="971557" cy="158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14678" y="2061345"/>
              <a:ext cx="785818" cy="31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3" name="Oval 12"/>
            <p:cNvSpPr>
              <a:spLocks noChangeArrowheads="1"/>
            </p:cNvSpPr>
            <p:nvPr/>
          </p:nvSpPr>
          <p:spPr bwMode="auto">
            <a:xfrm>
              <a:off x="3923394" y="1997052"/>
              <a:ext cx="148540" cy="142875"/>
            </a:xfrm>
            <a:prstGeom prst="ellipse">
              <a:avLst/>
            </a:prstGeom>
            <a:solidFill>
              <a:srgbClr val="456273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endParaRPr>
            </a:p>
          </p:txBody>
        </p:sp>
      </p:grp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642945" y="1631957"/>
            <a:ext cx="2593975" cy="792163"/>
          </a:xfrm>
          <a:prstGeom prst="rect">
            <a:avLst/>
          </a:prstGeom>
          <a:solidFill>
            <a:srgbClr val="45627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Assets / Systems</a:t>
            </a: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214688" y="4714882"/>
            <a:ext cx="5643562" cy="1000125"/>
            <a:chOff x="3214678" y="4714884"/>
            <a:chExt cx="5643602" cy="1000132"/>
          </a:xfrm>
        </p:grpSpPr>
        <p:sp>
          <p:nvSpPr>
            <p:cNvPr id="14346" name="Text Box 18"/>
            <p:cNvSpPr txBox="1">
              <a:spLocks noChangeArrowheads="1"/>
            </p:cNvSpPr>
            <p:nvPr/>
          </p:nvSpPr>
          <p:spPr bwMode="auto">
            <a:xfrm>
              <a:off x="4071934" y="4714884"/>
              <a:ext cx="4786346" cy="92365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 Identificação das vulnerabilidades, com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base em informação prévia, gestores, 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auditorias, requisitos, </a:t>
              </a:r>
              <a:r>
                <a:rPr lang="pt-PT" i="1" dirty="0" err="1" smtClean="0">
                  <a:solidFill>
                    <a:srgbClr val="000000"/>
                  </a:solidFill>
                  <a:latin typeface="Franklin Gothic Medium" charset="0"/>
                </a:rPr>
                <a:t>pen-tests</a:t>
              </a: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</a:rPr>
                <a:t>.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3513924" y="5228444"/>
              <a:ext cx="971557" cy="1587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14678" y="5213362"/>
              <a:ext cx="785818" cy="3175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9" name="Oval 12"/>
            <p:cNvSpPr>
              <a:spLocks noChangeArrowheads="1"/>
            </p:cNvSpPr>
            <p:nvPr/>
          </p:nvSpPr>
          <p:spPr bwMode="auto">
            <a:xfrm>
              <a:off x="3923394" y="5149069"/>
              <a:ext cx="148540" cy="142875"/>
            </a:xfrm>
            <a:prstGeom prst="ellipse">
              <a:avLst/>
            </a:prstGeom>
            <a:solidFill>
              <a:srgbClr val="D5DDE2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endParaRPr>
            </a:p>
          </p:txBody>
        </p:sp>
      </p:grp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42945" y="3225807"/>
            <a:ext cx="2593975" cy="792163"/>
          </a:xfrm>
          <a:prstGeom prst="rect">
            <a:avLst/>
          </a:prstGeom>
          <a:solidFill>
            <a:srgbClr val="98ADB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89498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31146 -0.227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13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62205 -0.45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  <p:bldP spid="358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973763" y="2573338"/>
            <a:ext cx="3455987" cy="1592262"/>
            <a:chOff x="4014" y="1812"/>
            <a:chExt cx="1950" cy="1003"/>
          </a:xfrm>
        </p:grpSpPr>
        <p:sp>
          <p:nvSpPr>
            <p:cNvPr id="15388" name="Text Box 33"/>
            <p:cNvSpPr txBox="1">
              <a:spLocks noChangeArrowheads="1"/>
            </p:cNvSpPr>
            <p:nvPr/>
          </p:nvSpPr>
          <p:spPr bwMode="auto">
            <a:xfrm>
              <a:off x="4132" y="1812"/>
              <a:ext cx="1832" cy="100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>
                  <a:solidFill>
                    <a:srgbClr val="000000"/>
                  </a:solidFill>
                  <a:latin typeface="Franklin Gothic Medium" charset="0"/>
                </a:rPr>
                <a:t> Identificação de controlos existentes.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>
                  <a:solidFill>
                    <a:srgbClr val="000000"/>
                  </a:solidFill>
                  <a:latin typeface="Franklin Gothic Medium" charset="0"/>
                </a:rPr>
                <a:t> Natureza e motivação das ameaças.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>
                  <a:solidFill>
                    <a:srgbClr val="000000"/>
                  </a:solidFill>
                  <a:latin typeface="Franklin Gothic Medium" charset="0"/>
                </a:rPr>
                <a:t> Histórico &amp; Estatístico.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pt-PT" sz="1600">
                <a:solidFill>
                  <a:srgbClr val="000000"/>
                </a:solidFill>
                <a:latin typeface="Franklin Gothic Medium" charset="0"/>
              </a:endParaRPr>
            </a:p>
          </p:txBody>
        </p:sp>
        <p:sp>
          <p:nvSpPr>
            <p:cNvPr id="15389" name="Line 34"/>
            <p:cNvSpPr>
              <a:spLocks noChangeShapeType="1"/>
            </p:cNvSpPr>
            <p:nvPr/>
          </p:nvSpPr>
          <p:spPr bwMode="auto">
            <a:xfrm>
              <a:off x="4014" y="216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938841" y="3267098"/>
            <a:ext cx="3132137" cy="1077913"/>
            <a:chOff x="4014" y="1812"/>
            <a:chExt cx="1950" cy="679"/>
          </a:xfrm>
        </p:grpSpPr>
        <p:sp>
          <p:nvSpPr>
            <p:cNvPr id="15386" name="Text Box 39"/>
            <p:cNvSpPr txBox="1">
              <a:spLocks noChangeArrowheads="1"/>
            </p:cNvSpPr>
            <p:nvPr/>
          </p:nvSpPr>
          <p:spPr bwMode="auto">
            <a:xfrm>
              <a:off x="4132" y="1812"/>
              <a:ext cx="1832" cy="67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 dirty="0">
                  <a:solidFill>
                    <a:srgbClr val="000000"/>
                  </a:solidFill>
                  <a:latin typeface="Franklin Gothic Medium" charset="0"/>
                </a:rPr>
                <a:t> Análise de Impacto atendendo à </a:t>
              </a:r>
              <a:r>
                <a:rPr lang="pt-PT" sz="1600" b="1" dirty="0">
                  <a:solidFill>
                    <a:srgbClr val="000000"/>
                  </a:solidFill>
                  <a:latin typeface="Franklin Gothic Medium" charset="0"/>
                </a:rPr>
                <a:t>Confidencialidade</a:t>
              </a:r>
              <a:r>
                <a:rPr lang="pt-PT" sz="1600" dirty="0">
                  <a:solidFill>
                    <a:srgbClr val="000000"/>
                  </a:solidFill>
                  <a:latin typeface="Franklin Gothic Medium" charset="0"/>
                </a:rPr>
                <a:t>, </a:t>
              </a:r>
              <a:r>
                <a:rPr lang="pt-PT" sz="1600" b="1" dirty="0">
                  <a:solidFill>
                    <a:srgbClr val="000000"/>
                  </a:solidFill>
                  <a:latin typeface="Franklin Gothic Medium" charset="0"/>
                </a:rPr>
                <a:t>Disponibilidade</a:t>
              </a:r>
              <a:r>
                <a:rPr lang="pt-PT" sz="1600" dirty="0">
                  <a:solidFill>
                    <a:srgbClr val="000000"/>
                  </a:solidFill>
                  <a:latin typeface="Franklin Gothic Medium" charset="0"/>
                </a:rPr>
                <a:t> e </a:t>
              </a:r>
              <a:r>
                <a:rPr lang="pt-PT" sz="1600" b="1" dirty="0">
                  <a:solidFill>
                    <a:srgbClr val="000000"/>
                  </a:solidFill>
                  <a:latin typeface="Franklin Gothic Medium" charset="0"/>
                </a:rPr>
                <a:t>Integridade</a:t>
              </a:r>
              <a:r>
                <a:rPr lang="pt-PT" sz="1600" dirty="0">
                  <a:solidFill>
                    <a:srgbClr val="000000"/>
                  </a:solidFill>
                  <a:latin typeface="Franklin Gothic Medium" charset="0"/>
                </a:rPr>
                <a:t> dos </a:t>
              </a:r>
              <a:r>
                <a:rPr lang="pt-PT" sz="1600" dirty="0" err="1">
                  <a:solidFill>
                    <a:srgbClr val="000000"/>
                  </a:solidFill>
                  <a:latin typeface="Franklin Gothic Medium" charset="0"/>
                </a:rPr>
                <a:t>assets</a:t>
              </a:r>
              <a:r>
                <a:rPr lang="pt-PT" sz="1600" dirty="0">
                  <a:solidFill>
                    <a:srgbClr val="000000"/>
                  </a:solidFill>
                  <a:latin typeface="Franklin Gothic Medium" charset="0"/>
                </a:rPr>
                <a:t>.</a:t>
              </a:r>
            </a:p>
          </p:txBody>
        </p:sp>
        <p:sp>
          <p:nvSpPr>
            <p:cNvPr id="15387" name="Line 40"/>
            <p:cNvSpPr>
              <a:spLocks noChangeShapeType="1"/>
            </p:cNvSpPr>
            <p:nvPr/>
          </p:nvSpPr>
          <p:spPr bwMode="auto">
            <a:xfrm>
              <a:off x="4014" y="216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938841" y="3943356"/>
            <a:ext cx="3132137" cy="1592263"/>
            <a:chOff x="4014" y="1812"/>
            <a:chExt cx="1950" cy="1003"/>
          </a:xfrm>
        </p:grpSpPr>
        <p:sp>
          <p:nvSpPr>
            <p:cNvPr id="15384" name="Text Box 47"/>
            <p:cNvSpPr txBox="1">
              <a:spLocks noChangeArrowheads="1"/>
            </p:cNvSpPr>
            <p:nvPr/>
          </p:nvSpPr>
          <p:spPr bwMode="auto">
            <a:xfrm>
              <a:off x="4132" y="1812"/>
              <a:ext cx="1832" cy="100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>
                  <a:solidFill>
                    <a:srgbClr val="000000"/>
                  </a:solidFill>
                  <a:latin typeface="Franklin Gothic Medium" charset="0"/>
                </a:rPr>
                <a:t> Probabilidade de exploração de vulnerabilidades; 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>
                  <a:solidFill>
                    <a:srgbClr val="000000"/>
                  </a:solidFill>
                  <a:latin typeface="Franklin Gothic Medium" charset="0"/>
                </a:rPr>
                <a:t> Magnitude do Impacto;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>
                  <a:solidFill>
                    <a:srgbClr val="000000"/>
                  </a:solidFill>
                  <a:latin typeface="Franklin Gothic Medium" charset="0"/>
                </a:rPr>
                <a:t> Controlos existentes;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>
                  <a:solidFill>
                    <a:srgbClr val="000000"/>
                  </a:solidFill>
                  <a:latin typeface="Franklin Gothic Medium" charset="0"/>
                </a:rPr>
                <a:t> Output: Riscos &amp; Níveis de Risco (base em Matriz).</a:t>
              </a:r>
            </a:p>
          </p:txBody>
        </p:sp>
        <p:sp>
          <p:nvSpPr>
            <p:cNvPr id="15385" name="Line 48"/>
            <p:cNvSpPr>
              <a:spLocks noChangeShapeType="1"/>
            </p:cNvSpPr>
            <p:nvPr/>
          </p:nvSpPr>
          <p:spPr bwMode="auto">
            <a:xfrm>
              <a:off x="4014" y="216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830889" y="4429127"/>
            <a:ext cx="3205162" cy="1298575"/>
            <a:chOff x="158" y="2024"/>
            <a:chExt cx="2019" cy="1043"/>
          </a:xfrm>
        </p:grpSpPr>
        <p:sp>
          <p:nvSpPr>
            <p:cNvPr id="15382" name="Text Box 55"/>
            <p:cNvSpPr txBox="1">
              <a:spLocks noChangeArrowheads="1"/>
            </p:cNvSpPr>
            <p:nvPr/>
          </p:nvSpPr>
          <p:spPr bwMode="auto">
            <a:xfrm>
              <a:off x="323" y="2024"/>
              <a:ext cx="1854" cy="66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t-PT" sz="1600" dirty="0">
                  <a:solidFill>
                    <a:srgbClr val="000000"/>
                  </a:solidFill>
                  <a:latin typeface="Franklin Gothic Medium" charset="0"/>
                </a:rPr>
                <a:t> Identificação de controlos</a:t>
              </a:r>
            </a:p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sz="1600" dirty="0">
                  <a:solidFill>
                    <a:srgbClr val="000000"/>
                  </a:solidFill>
                  <a:latin typeface="Franklin Gothic Medium" charset="0"/>
                </a:rPr>
                <a:t>tecnológicos, processuais ou legais de abordagem ao risco.</a:t>
              </a:r>
            </a:p>
          </p:txBody>
        </p:sp>
        <p:sp>
          <p:nvSpPr>
            <p:cNvPr id="15383" name="Line 56"/>
            <p:cNvSpPr>
              <a:spLocks noChangeShapeType="1"/>
            </p:cNvSpPr>
            <p:nvPr/>
          </p:nvSpPr>
          <p:spPr bwMode="auto">
            <a:xfrm flipV="1">
              <a:off x="158" y="2750"/>
              <a:ext cx="23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5367" name="Line 36"/>
          <p:cNvSpPr>
            <a:spLocks noChangeShapeType="1"/>
          </p:cNvSpPr>
          <p:nvPr/>
        </p:nvSpPr>
        <p:spPr bwMode="auto">
          <a:xfrm flipH="1">
            <a:off x="4616450" y="2214563"/>
            <a:ext cx="0" cy="6207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687513" y="2143125"/>
            <a:ext cx="1714500" cy="64293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>
                <a:solidFill>
                  <a:srgbClr val="000000"/>
                </a:solidFill>
                <a:latin typeface="Franklin Gothic Medium" charset="0"/>
              </a:rPr>
              <a:t>RISK ANALYSIS</a:t>
            </a:r>
          </a:p>
        </p:txBody>
      </p:sp>
      <p:sp>
        <p:nvSpPr>
          <p:cNvPr id="15370" name="Rectangle 3"/>
          <p:cNvSpPr>
            <a:spLocks noChangeArrowheads="1"/>
          </p:cNvSpPr>
          <p:nvPr/>
        </p:nvSpPr>
        <p:spPr bwMode="auto">
          <a:xfrm>
            <a:off x="500064" y="714379"/>
            <a:ext cx="35988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Levantamento do risco</a:t>
            </a:r>
          </a:p>
        </p:txBody>
      </p:sp>
      <p:sp>
        <p:nvSpPr>
          <p:cNvPr id="15371" name="Rectangle 22"/>
          <p:cNvSpPr>
            <a:spLocks noChangeArrowheads="1"/>
          </p:cNvSpPr>
          <p:nvPr/>
        </p:nvSpPr>
        <p:spPr bwMode="auto">
          <a:xfrm>
            <a:off x="512770" y="1570038"/>
            <a:ext cx="2593975" cy="792162"/>
          </a:xfrm>
          <a:prstGeom prst="rect">
            <a:avLst/>
          </a:prstGeom>
          <a:solidFill>
            <a:srgbClr val="45627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Assets / Systems</a:t>
            </a:r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3379795" y="1571632"/>
            <a:ext cx="2593975" cy="792163"/>
          </a:xfrm>
          <a:prstGeom prst="rect">
            <a:avLst/>
          </a:prstGeom>
          <a:solidFill>
            <a:srgbClr val="98ADB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Threats</a:t>
            </a:r>
          </a:p>
        </p:txBody>
      </p:sp>
      <p:sp>
        <p:nvSpPr>
          <p:cNvPr id="15373" name="Rectangle 24"/>
          <p:cNvSpPr>
            <a:spLocks noChangeArrowheads="1"/>
          </p:cNvSpPr>
          <p:nvPr/>
        </p:nvSpPr>
        <p:spPr bwMode="auto">
          <a:xfrm>
            <a:off x="6272220" y="1555757"/>
            <a:ext cx="2593975" cy="792163"/>
          </a:xfrm>
          <a:prstGeom prst="rect">
            <a:avLst/>
          </a:prstGeom>
          <a:solidFill>
            <a:srgbClr val="D5DD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Vulnerabilities</a:t>
            </a:r>
          </a:p>
        </p:txBody>
      </p:sp>
      <p:cxnSp>
        <p:nvCxnSpPr>
          <p:cNvPr id="51" name="Straight Connector 50"/>
          <p:cNvCxnSpPr>
            <a:endCxn id="15373" idx="2"/>
          </p:cNvCxnSpPr>
          <p:nvPr/>
        </p:nvCxnSpPr>
        <p:spPr>
          <a:xfrm flipV="1">
            <a:off x="5973767" y="2347913"/>
            <a:ext cx="1595437" cy="438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32"/>
          <p:cNvGrpSpPr>
            <a:grpSpLocks/>
          </p:cNvGrpSpPr>
          <p:nvPr/>
        </p:nvGrpSpPr>
        <p:grpSpPr bwMode="auto">
          <a:xfrm>
            <a:off x="3330577" y="4071938"/>
            <a:ext cx="2643188" cy="881062"/>
            <a:chOff x="3286116" y="3929066"/>
            <a:chExt cx="2643206" cy="881401"/>
          </a:xfrm>
        </p:grpSpPr>
        <p:sp>
          <p:nvSpPr>
            <p:cNvPr id="15380" name="Line 44"/>
            <p:cNvSpPr>
              <a:spLocks noChangeShapeType="1"/>
            </p:cNvSpPr>
            <p:nvPr/>
          </p:nvSpPr>
          <p:spPr bwMode="auto">
            <a:xfrm flipH="1">
              <a:off x="4572000" y="3929066"/>
              <a:ext cx="0" cy="8666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381" name="Rectangle 42"/>
            <p:cNvSpPr>
              <a:spLocks noChangeArrowheads="1"/>
            </p:cNvSpPr>
            <p:nvPr/>
          </p:nvSpPr>
          <p:spPr bwMode="auto">
            <a:xfrm>
              <a:off x="3286116" y="4214818"/>
              <a:ext cx="2643206" cy="595649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37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PT" dirty="0" err="1" smtClean="0">
                  <a:solidFill>
                    <a:srgbClr val="000000"/>
                  </a:solidFill>
                  <a:latin typeface="Franklin Gothic Medium" charset="0"/>
                  <a:ea typeface="ＭＳ Ｐゴシック" charset="0"/>
                </a:rPr>
                <a:t>Risk</a:t>
              </a:r>
              <a:r>
                <a:rPr lang="pt-PT" dirty="0" smtClean="0">
                  <a:solidFill>
                    <a:srgbClr val="000000"/>
                  </a:solidFill>
                  <a:latin typeface="Franklin Gothic Medium" charset="0"/>
                  <a:ea typeface="ＭＳ Ｐゴシック" charset="0"/>
                </a:rPr>
                <a:t> </a:t>
              </a:r>
              <a:r>
                <a:rPr lang="pt-PT" dirty="0" err="1" smtClean="0">
                  <a:solidFill>
                    <a:srgbClr val="000000"/>
                  </a:solidFill>
                  <a:latin typeface="Franklin Gothic Medium" charset="0"/>
                  <a:ea typeface="ＭＳ Ｐゴシック" charset="0"/>
                </a:rPr>
                <a:t>Determination</a:t>
              </a:r>
              <a:endParaRPr lang="pt-PT" dirty="0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endParaRPr>
            </a:p>
          </p:txBody>
        </p:sp>
      </p:grpSp>
      <p:grpSp>
        <p:nvGrpSpPr>
          <p:cNvPr id="8" name="Group 133"/>
          <p:cNvGrpSpPr>
            <a:grpSpLocks/>
          </p:cNvGrpSpPr>
          <p:nvPr/>
        </p:nvGrpSpPr>
        <p:grpSpPr bwMode="auto">
          <a:xfrm>
            <a:off x="3330577" y="3143250"/>
            <a:ext cx="2643188" cy="977900"/>
            <a:chOff x="3286116" y="3000372"/>
            <a:chExt cx="2643206" cy="977507"/>
          </a:xfrm>
        </p:grpSpPr>
        <p:sp>
          <p:nvSpPr>
            <p:cNvPr id="15378" name="Line 36"/>
            <p:cNvSpPr>
              <a:spLocks noChangeShapeType="1"/>
            </p:cNvSpPr>
            <p:nvPr/>
          </p:nvSpPr>
          <p:spPr bwMode="auto">
            <a:xfrm flipH="1">
              <a:off x="4572000" y="3000372"/>
              <a:ext cx="0" cy="6203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8" name="Rectangle 37"/>
            <p:cNvSpPr>
              <a:spLocks noChangeArrowheads="1"/>
            </p:cNvSpPr>
            <p:nvPr/>
          </p:nvSpPr>
          <p:spPr bwMode="auto">
            <a:xfrm>
              <a:off x="3286116" y="3357416"/>
              <a:ext cx="2643206" cy="620463"/>
            </a:xfrm>
            <a:prstGeom prst="rect">
              <a:avLst/>
            </a:prstGeom>
            <a:solidFill>
              <a:srgbClr val="94A6F4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373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dirty="0">
                  <a:solidFill>
                    <a:srgbClr val="000000"/>
                  </a:solidFill>
                  <a:latin typeface="Franklin Gothic Medium" pitchFamily="34" charset="0"/>
                  <a:ea typeface="ＭＳ Ｐゴシック" charset="0"/>
                </a:rPr>
                <a:t>Impact </a:t>
              </a:r>
              <a:r>
                <a:rPr lang="pt-PT" dirty="0" err="1">
                  <a:solidFill>
                    <a:srgbClr val="000000"/>
                  </a:solidFill>
                  <a:latin typeface="Franklin Gothic Medium" pitchFamily="34" charset="0"/>
                  <a:ea typeface="ＭＳ Ｐゴシック" charset="0"/>
                </a:rPr>
                <a:t>Analysis</a:t>
              </a:r>
              <a:endParaRPr lang="pt-PT" dirty="0">
                <a:solidFill>
                  <a:srgbClr val="000000"/>
                </a:solidFill>
                <a:latin typeface="Franklin Gothic Medium" pitchFamily="34" charset="0"/>
                <a:ea typeface="ＭＳ Ｐゴシック" charset="0"/>
              </a:endParaRPr>
            </a:p>
          </p:txBody>
        </p:sp>
      </p:grpSp>
      <p:sp>
        <p:nvSpPr>
          <p:cNvPr id="99" name="Rectangle 28"/>
          <p:cNvSpPr>
            <a:spLocks noChangeArrowheads="1"/>
          </p:cNvSpPr>
          <p:nvPr/>
        </p:nvSpPr>
        <p:spPr bwMode="auto">
          <a:xfrm>
            <a:off x="3330577" y="2643188"/>
            <a:ext cx="2643188" cy="622300"/>
          </a:xfrm>
          <a:prstGeom prst="rect">
            <a:avLst/>
          </a:prstGeom>
          <a:solidFill>
            <a:srgbClr val="94A6F4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>
                <a:solidFill>
                  <a:srgbClr val="000000"/>
                </a:solidFill>
                <a:latin typeface="Franklin Gothic Medium" pitchFamily="34" charset="0"/>
                <a:ea typeface="ＭＳ Ｐゴシック" charset="0"/>
              </a:rPr>
              <a:t>Likelihood</a:t>
            </a:r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3330575" y="4929188"/>
            <a:ext cx="2652713" cy="857250"/>
            <a:chOff x="3286116" y="4786322"/>
            <a:chExt cx="2652722" cy="857256"/>
          </a:xfrm>
        </p:grpSpPr>
        <p:sp>
          <p:nvSpPr>
            <p:cNvPr id="15390" name="Line 51"/>
            <p:cNvSpPr>
              <a:spLocks noChangeShapeType="1"/>
            </p:cNvSpPr>
            <p:nvPr/>
          </p:nvSpPr>
          <p:spPr bwMode="auto">
            <a:xfrm flipH="1">
              <a:off x="4572000" y="4786322"/>
              <a:ext cx="0" cy="8516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391" name="Rectangle 50"/>
            <p:cNvSpPr>
              <a:spLocks noChangeArrowheads="1"/>
            </p:cNvSpPr>
            <p:nvPr/>
          </p:nvSpPr>
          <p:spPr bwMode="auto">
            <a:xfrm>
              <a:off x="3286116" y="5058188"/>
              <a:ext cx="2652722" cy="58539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endParaRPr>
            </a:p>
          </p:txBody>
        </p:sp>
        <p:sp>
          <p:nvSpPr>
            <p:cNvPr id="15392" name="Rectangle 53"/>
            <p:cNvSpPr>
              <a:spLocks noChangeArrowheads="1"/>
            </p:cNvSpPr>
            <p:nvPr/>
          </p:nvSpPr>
          <p:spPr bwMode="auto">
            <a:xfrm>
              <a:off x="3344872" y="5143512"/>
              <a:ext cx="2584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PT" smtClean="0">
                  <a:solidFill>
                    <a:srgbClr val="000000"/>
                  </a:solidFill>
                  <a:latin typeface="Franklin Gothic Medium" charset="0"/>
                  <a:ea typeface="ＭＳ Ｐゴシック" charset="0"/>
                </a:rPr>
                <a:t>Control Recomendation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671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>
                <a:solidFill>
                  <a:srgbClr val="000000"/>
                </a:solidFill>
                <a:latin typeface="Franklin Gothic Medium" charset="0"/>
              </a:rPr>
              <a:t>RISK ANALYSIS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500064" y="714379"/>
            <a:ext cx="35988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Observações adicionais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179395" y="1557345"/>
            <a:ext cx="2593975" cy="1800225"/>
          </a:xfrm>
          <a:prstGeom prst="rect">
            <a:avLst/>
          </a:prstGeom>
          <a:solidFill>
            <a:srgbClr val="94A6F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Impact 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Analysis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2843217" y="1557338"/>
            <a:ext cx="6198214" cy="92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</a:rPr>
              <a:t>Método Quantitativo – </a:t>
            </a:r>
            <a:r>
              <a:rPr lang="pt-PT" smtClean="0">
                <a:solidFill>
                  <a:srgbClr val="000000"/>
                </a:solidFill>
                <a:latin typeface="Franklin Gothic Medium" charset="0"/>
              </a:rPr>
              <a:t>Permite a aferição em termos 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000000"/>
                </a:solidFill>
                <a:latin typeface="Franklin Gothic Medium" charset="0"/>
              </a:rPr>
              <a:t>métricos da magnitude do impacto de determinado risco. 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000000"/>
                </a:solidFill>
                <a:latin typeface="Franklin Gothic Medium" charset="0"/>
              </a:rPr>
              <a:t>Possibilita a análise directa em termos de Custo / Benefício.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2843215" y="2492375"/>
            <a:ext cx="6062964" cy="92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Franklin Gothic Medium" charset="0"/>
              </a:rPr>
              <a:t>Método Qualitativo  – 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Permite a aferição em termos 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de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prioritização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 dos diversos riscos (LOW, MEDIUM, HIGH).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A medição é baseada com base em percepção e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expertise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.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192095" y="1557345"/>
            <a:ext cx="2593975" cy="1800225"/>
          </a:xfrm>
          <a:prstGeom prst="rect">
            <a:avLst/>
          </a:prstGeom>
          <a:solidFill>
            <a:srgbClr val="FF5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Risk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Determination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(MATRIZ DE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RISCO)</a:t>
            </a:r>
          </a:p>
        </p:txBody>
      </p:sp>
    </p:spTree>
    <p:extLst>
      <p:ext uri="{BB962C8B-B14F-4D97-AF65-F5344CB8AC3E}">
        <p14:creationId xmlns:p14="http://schemas.microsoft.com/office/powerpoint/2010/main" val="21207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7" grpId="0" animBg="1"/>
      <p:bldP spid="37918" grpId="0"/>
      <p:bldP spid="37920" grpId="0"/>
      <p:bldP spid="379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511557" y="1571627"/>
          <a:ext cx="4899025" cy="196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15"/>
                <a:gridCol w="1178084"/>
                <a:gridCol w="1181290"/>
                <a:gridCol w="1374036"/>
              </a:tblGrid>
              <a:tr h="259050">
                <a:tc rowSpan="2"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Threat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Likelihood</a:t>
                      </a:r>
                      <a:endParaRPr lang="pt-PT" sz="110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 anchor="ctr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27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Impact</a:t>
                      </a:r>
                      <a:endParaRPr lang="pt-PT" sz="110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2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690">
                <a:tc vMerge="1"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pt-PT" sz="1100" i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(10)</a:t>
                      </a:r>
                      <a:endParaRPr lang="pt-PT" sz="1100" i="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Medium</a:t>
                      </a:r>
                    </a:p>
                    <a:p>
                      <a:pPr algn="ctr"/>
                      <a:r>
                        <a:rPr lang="pt-PT" sz="1100" i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(50)</a:t>
                      </a:r>
                      <a:endParaRPr lang="pt-PT" sz="1100" i="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High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(100)</a:t>
                      </a:r>
                      <a:endParaRPr lang="pt-PT" sz="110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273"/>
                    </a:solidFill>
                  </a:tcPr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High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(1.0)</a:t>
                      </a:r>
                      <a:endParaRPr lang="pt-PT" sz="110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 anchor="ctr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pt-PT" sz="11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10 x 1.0</a:t>
                      </a:r>
                      <a:r>
                        <a:rPr lang="pt-PT" sz="1100" b="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10</a:t>
                      </a:r>
                      <a:endParaRPr lang="pt-PT" sz="1100" b="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Medium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50 x 1.0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50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High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100 x 1.0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100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Medium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(0.5)</a:t>
                      </a:r>
                      <a:endParaRPr lang="pt-PT" sz="110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 anchor="ctr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10 x 0.5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5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Medium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50 x 0.5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25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Medium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100 x 0.5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50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Low</a:t>
                      </a:r>
                      <a:r>
                        <a:rPr lang="pt-PT" sz="110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(0.1)</a:t>
                      </a:r>
                      <a:endParaRPr lang="pt-PT" sz="110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 anchor="ctr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10 x 0.1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1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50 x 0.1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5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100 x 0.1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= 10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DE2"/>
                    </a:solidFill>
                  </a:tcPr>
                </a:tc>
              </a:tr>
            </a:tbl>
          </a:graphicData>
        </a:graphic>
      </p:graphicFrame>
      <p:sp>
        <p:nvSpPr>
          <p:cNvPr id="17439" name="Rectangle 7"/>
          <p:cNvSpPr>
            <a:spLocks noChangeArrowheads="1"/>
          </p:cNvSpPr>
          <p:nvPr/>
        </p:nvSpPr>
        <p:spPr bwMode="auto">
          <a:xfrm>
            <a:off x="179395" y="1557345"/>
            <a:ext cx="2593975" cy="1800225"/>
          </a:xfrm>
          <a:prstGeom prst="rect">
            <a:avLst/>
          </a:prstGeom>
          <a:solidFill>
            <a:srgbClr val="FF5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Risk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Determination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(MATRIZ DE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RISCO)</a:t>
            </a:r>
          </a:p>
        </p:txBody>
      </p:sp>
      <p:sp>
        <p:nvSpPr>
          <p:cNvPr id="174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>
                <a:latin typeface="Franklin Gothic Medium" charset="0"/>
              </a:rPr>
              <a:t>RISK ANALYSIS</a:t>
            </a:r>
          </a:p>
        </p:txBody>
      </p:sp>
      <p:sp>
        <p:nvSpPr>
          <p:cNvPr id="17441" name="Rectangle 3"/>
          <p:cNvSpPr>
            <a:spLocks noChangeArrowheads="1"/>
          </p:cNvSpPr>
          <p:nvPr/>
        </p:nvSpPr>
        <p:spPr bwMode="auto">
          <a:xfrm>
            <a:off x="500064" y="714379"/>
            <a:ext cx="35988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 dirty="0">
                <a:latin typeface="Franklin Gothic Medium" charset="0"/>
                <a:ea typeface="ＭＳ Ｐゴシック" charset="0"/>
              </a:rPr>
              <a:t>Observações adicionais</a:t>
            </a:r>
          </a:p>
        </p:txBody>
      </p:sp>
      <p:sp>
        <p:nvSpPr>
          <p:cNvPr id="17442" name="Text Box 9"/>
          <p:cNvSpPr txBox="1">
            <a:spLocks noChangeArrowheads="1"/>
          </p:cNvSpPr>
          <p:nvPr/>
        </p:nvSpPr>
        <p:spPr bwMode="auto">
          <a:xfrm>
            <a:off x="7553329" y="3714757"/>
            <a:ext cx="1019175" cy="2762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1200">
                <a:solidFill>
                  <a:srgbClr val="000000"/>
                </a:solidFill>
                <a:latin typeface="Franklin Gothic Medium" charset="0"/>
              </a:rPr>
              <a:t>Source: NIST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4071938"/>
            <a:ext cx="69992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b="1" dirty="0" err="1" smtClean="0">
                <a:solidFill>
                  <a:srgbClr val="000000"/>
                </a:solidFill>
                <a:latin typeface="Franklin Gothic Medium" charset="0"/>
              </a:rPr>
              <a:t>Asset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: Web Server.  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b="1" dirty="0" err="1" smtClean="0">
                <a:solidFill>
                  <a:srgbClr val="89C506"/>
                </a:solidFill>
                <a:latin typeface="Franklin Gothic Medium" charset="0"/>
              </a:rPr>
              <a:t>Threat</a:t>
            </a:r>
            <a:r>
              <a:rPr lang="pt-PT" b="1" dirty="0" smtClean="0">
                <a:solidFill>
                  <a:srgbClr val="89C506"/>
                </a:solidFill>
                <a:latin typeface="Franklin Gothic Medium" charset="0"/>
              </a:rPr>
              <a:t>: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Web Site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Defacement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. 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b="1" dirty="0" err="1" smtClean="0">
                <a:solidFill>
                  <a:srgbClr val="000000"/>
                </a:solidFill>
                <a:latin typeface="Franklin Gothic Medium" charset="0"/>
              </a:rPr>
              <a:t>Vulnerablities</a:t>
            </a:r>
            <a:r>
              <a:rPr lang="pt-PT" b="1" dirty="0" smtClean="0">
                <a:solidFill>
                  <a:srgbClr val="000000"/>
                </a:solidFill>
                <a:latin typeface="Franklin Gothic Medium" charset="0"/>
              </a:rPr>
              <a:t>: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Code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haven</a:t>
            </a:r>
            <a:r>
              <a:rPr lang="ja-JP" altLang="pt-PT" dirty="0" smtClean="0">
                <a:solidFill>
                  <a:srgbClr val="000000"/>
                </a:solidFill>
                <a:latin typeface="Franklin Gothic Medium" charset="0"/>
              </a:rPr>
              <a:t>’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t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been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audited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.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Likelihood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: hacker –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Motivation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HIGH.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b="1" dirty="0" err="1" smtClean="0">
                <a:solidFill>
                  <a:srgbClr val="000000"/>
                </a:solidFill>
                <a:latin typeface="Franklin Gothic Medium" charset="0"/>
              </a:rPr>
              <a:t>Impact</a:t>
            </a:r>
            <a:r>
              <a:rPr lang="pt-PT" b="1" dirty="0" smtClean="0">
                <a:solidFill>
                  <a:srgbClr val="000000"/>
                </a:solidFill>
                <a:latin typeface="Franklin Gothic Medium" charset="0"/>
              </a:rPr>
              <a:t>: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Public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image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 – HIGH.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Existent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Controls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: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Code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have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been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revised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by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team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;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Level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 7 </a:t>
            </a:r>
            <a:r>
              <a:rPr lang="pt-PT" dirty="0" err="1" smtClean="0">
                <a:solidFill>
                  <a:srgbClr val="89C506"/>
                </a:solidFill>
                <a:latin typeface="Franklin Gothic Medium" charset="0"/>
              </a:rPr>
              <a:t>Firewall</a:t>
            </a:r>
            <a:r>
              <a:rPr lang="pt-PT" dirty="0" smtClean="0">
                <a:solidFill>
                  <a:srgbClr val="89C506"/>
                </a:solidFill>
                <a:latin typeface="Franklin Gothic Medium" charset="0"/>
              </a:rPr>
              <a:t>.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b="1" dirty="0" err="1" smtClean="0">
                <a:solidFill>
                  <a:srgbClr val="000000"/>
                </a:solidFill>
                <a:latin typeface="Franklin Gothic Medium" charset="0"/>
              </a:rPr>
              <a:t>Risk</a:t>
            </a:r>
            <a:r>
              <a:rPr lang="pt-PT" b="1" dirty="0" smtClean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b="1" dirty="0" err="1" smtClean="0">
                <a:solidFill>
                  <a:srgbClr val="000000"/>
                </a:solidFill>
                <a:latin typeface="Franklin Gothic Medium" charset="0"/>
              </a:rPr>
              <a:t>Determination</a:t>
            </a:r>
            <a:r>
              <a:rPr lang="pt-PT" b="1" dirty="0" smtClean="0">
                <a:solidFill>
                  <a:srgbClr val="000000"/>
                </a:solidFill>
                <a:latin typeface="Franklin Gothic Medium" charset="0"/>
              </a:rPr>
              <a:t>: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Threat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 x </a:t>
            </a:r>
            <a:r>
              <a:rPr lang="pt-PT" dirty="0" err="1" smtClean="0">
                <a:solidFill>
                  <a:srgbClr val="000000"/>
                </a:solidFill>
                <a:latin typeface="Franklin Gothic Medium" charset="0"/>
              </a:rPr>
              <a:t>Likelihood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: </a:t>
            </a:r>
            <a:r>
              <a:rPr lang="pt-PT" b="1" dirty="0" smtClean="0">
                <a:solidFill>
                  <a:srgbClr val="000000"/>
                </a:solidFill>
                <a:latin typeface="Franklin Gothic Medium" charset="0"/>
              </a:rPr>
              <a:t>MEDIUM.</a:t>
            </a:r>
            <a:endParaRPr lang="pt-PT" dirty="0" smtClean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65125" y="4071938"/>
            <a:ext cx="8064500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3368675" y="2716213"/>
            <a:ext cx="1295400" cy="360362"/>
          </a:xfrm>
          <a:prstGeom prst="ellipse">
            <a:avLst/>
          </a:prstGeom>
          <a:noFill/>
          <a:ln w="38100">
            <a:solidFill>
              <a:srgbClr val="94A6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7124700" y="1785938"/>
            <a:ext cx="1214438" cy="285750"/>
          </a:xfrm>
          <a:prstGeom prst="ellipse">
            <a:avLst/>
          </a:prstGeom>
          <a:noFill/>
          <a:ln w="38100">
            <a:solidFill>
              <a:srgbClr val="94A6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7053263" y="2651125"/>
            <a:ext cx="1295400" cy="285750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003807" y="4603752"/>
            <a:ext cx="2906713" cy="3698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Franklin Gothic Medium" charset="0"/>
              </a:rPr>
              <a:t>&lt;&lt;- </a:t>
            </a:r>
            <a:r>
              <a:rPr lang="pt-PT" b="1" dirty="0" err="1" smtClean="0">
                <a:solidFill>
                  <a:srgbClr val="000000"/>
                </a:solidFill>
                <a:latin typeface="Franklin Gothic Medium" charset="0"/>
              </a:rPr>
              <a:t>Control</a:t>
            </a:r>
            <a:r>
              <a:rPr lang="pt-PT" b="1" dirty="0" smtClean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b="1" dirty="0" err="1" smtClean="0">
                <a:solidFill>
                  <a:srgbClr val="000000"/>
                </a:solidFill>
                <a:latin typeface="Franklin Gothic Medium" charset="0"/>
              </a:rPr>
              <a:t>Recomendation</a:t>
            </a:r>
            <a:endParaRPr lang="pt-PT" b="1" dirty="0" smtClean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7449" name="Rectangle 15"/>
          <p:cNvSpPr>
            <a:spLocks noChangeArrowheads="1"/>
          </p:cNvSpPr>
          <p:nvPr/>
        </p:nvSpPr>
        <p:spPr bwMode="auto">
          <a:xfrm>
            <a:off x="5154613" y="1285875"/>
            <a:ext cx="1785937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16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Risk Level Matrix</a:t>
            </a:r>
          </a:p>
        </p:txBody>
      </p:sp>
      <p:sp>
        <p:nvSpPr>
          <p:cNvPr id="17450" name="Rectangle 16"/>
          <p:cNvSpPr>
            <a:spLocks noChangeArrowheads="1"/>
          </p:cNvSpPr>
          <p:nvPr/>
        </p:nvSpPr>
        <p:spPr bwMode="auto">
          <a:xfrm>
            <a:off x="3409950" y="3571875"/>
            <a:ext cx="4929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1100" i="1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Risk</a:t>
            </a:r>
            <a:r>
              <a:rPr lang="pt-PT" sz="1100" i="1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</a:t>
            </a:r>
            <a:r>
              <a:rPr lang="pt-PT" sz="1100" i="1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Scale</a:t>
            </a:r>
            <a:r>
              <a:rPr lang="pt-PT" sz="1100" i="1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: </a:t>
            </a:r>
            <a:r>
              <a:rPr lang="pt-PT" sz="1100" i="1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High</a:t>
            </a:r>
            <a:r>
              <a:rPr lang="pt-PT" sz="1100" i="1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(&gt; 50 to 100); </a:t>
            </a:r>
            <a:r>
              <a:rPr lang="pt-PT" sz="1100" i="1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Medium</a:t>
            </a:r>
            <a:r>
              <a:rPr lang="pt-PT" sz="1100" i="1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(&gt; 10 to 50); </a:t>
            </a:r>
            <a:r>
              <a:rPr lang="pt-PT" sz="1100" i="1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Low</a:t>
            </a:r>
            <a:r>
              <a:rPr lang="pt-PT" sz="1100" i="1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(1 to 10)</a:t>
            </a:r>
          </a:p>
        </p:txBody>
      </p:sp>
    </p:spTree>
    <p:extLst>
      <p:ext uri="{BB962C8B-B14F-4D97-AF65-F5344CB8AC3E}">
        <p14:creationId xmlns:p14="http://schemas.microsoft.com/office/powerpoint/2010/main" val="319572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38924" grpId="0" animBg="1"/>
      <p:bldP spid="38925" grpId="0" animBg="1"/>
      <p:bldP spid="38926" grpId="0" animBg="1"/>
      <p:bldP spid="389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 dirty="0">
                <a:solidFill>
                  <a:srgbClr val="000000"/>
                </a:solidFill>
                <a:latin typeface="Franklin Gothic Medium" charset="0"/>
              </a:rPr>
              <a:t>RISK 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TREATMENT</a:t>
            </a:r>
            <a:endParaRPr lang="pt-PT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0064" y="714379"/>
            <a:ext cx="35988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Gestão do risco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431803" y="1357320"/>
            <a:ext cx="8497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100" dirty="0">
                <a:solidFill>
                  <a:srgbClr val="000000"/>
                </a:solidFill>
                <a:latin typeface="Franklin Gothic Medium" charset="0"/>
              </a:rPr>
              <a:t>A fase de </a:t>
            </a:r>
            <a:r>
              <a:rPr lang="ja-JP" altLang="pt-PT" sz="2100" dirty="0">
                <a:solidFill>
                  <a:srgbClr val="000000"/>
                </a:solidFill>
                <a:latin typeface="Franklin Gothic Medium" charset="0"/>
              </a:rPr>
              <a:t>“</a:t>
            </a:r>
            <a:r>
              <a:rPr lang="pt-PT" sz="2100" dirty="0" err="1">
                <a:solidFill>
                  <a:srgbClr val="000000"/>
                </a:solidFill>
                <a:latin typeface="Franklin Gothic Medium" charset="0"/>
              </a:rPr>
              <a:t>Risk</a:t>
            </a:r>
            <a:r>
              <a:rPr lang="pt-PT" sz="2100" dirty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sz="2100" dirty="0" err="1">
                <a:solidFill>
                  <a:srgbClr val="000000"/>
                </a:solidFill>
                <a:latin typeface="Franklin Gothic Medium" charset="0"/>
              </a:rPr>
              <a:t>Treatment</a:t>
            </a:r>
            <a:r>
              <a:rPr lang="ja-JP" altLang="pt-PT" sz="2100" dirty="0">
                <a:solidFill>
                  <a:srgbClr val="000000"/>
                </a:solidFill>
                <a:latin typeface="Franklin Gothic Medium" charset="0"/>
              </a:rPr>
              <a:t>”</a:t>
            </a:r>
            <a:r>
              <a:rPr lang="pt-PT" sz="2100" dirty="0">
                <a:solidFill>
                  <a:srgbClr val="000000"/>
                </a:solidFill>
                <a:latin typeface="Franklin Gothic Medium" charset="0"/>
              </a:rPr>
              <a:t> ou </a:t>
            </a:r>
            <a:r>
              <a:rPr lang="ja-JP" altLang="pt-PT" sz="2100" dirty="0">
                <a:solidFill>
                  <a:srgbClr val="000000"/>
                </a:solidFill>
                <a:latin typeface="Franklin Gothic Medium" charset="0"/>
              </a:rPr>
              <a:t>“</a:t>
            </a:r>
            <a:r>
              <a:rPr lang="pt-PT" sz="2100" dirty="0" err="1">
                <a:solidFill>
                  <a:srgbClr val="000000"/>
                </a:solidFill>
                <a:latin typeface="Franklin Gothic Medium" charset="0"/>
              </a:rPr>
              <a:t>Risk</a:t>
            </a:r>
            <a:r>
              <a:rPr lang="pt-PT" sz="2100" dirty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pt-PT" sz="2100" dirty="0" err="1">
                <a:solidFill>
                  <a:srgbClr val="000000"/>
                </a:solidFill>
                <a:latin typeface="Franklin Gothic Medium" charset="0"/>
              </a:rPr>
              <a:t>Mitigation</a:t>
            </a:r>
            <a:r>
              <a:rPr lang="ja-JP" altLang="pt-PT" sz="2100" dirty="0">
                <a:solidFill>
                  <a:srgbClr val="000000"/>
                </a:solidFill>
                <a:latin typeface="Franklin Gothic Medium" charset="0"/>
              </a:rPr>
              <a:t>”</a:t>
            </a:r>
            <a:r>
              <a:rPr lang="pt-PT" sz="2100" dirty="0">
                <a:solidFill>
                  <a:srgbClr val="000000"/>
                </a:solidFill>
                <a:latin typeface="Franklin Gothic Medium" charset="0"/>
              </a:rPr>
              <a:t> é a fase das decisões.</a:t>
            </a: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sz="2100" dirty="0">
              <a:solidFill>
                <a:srgbClr val="FFFFFF"/>
              </a:solidFill>
              <a:latin typeface="Franklin Gothic Medium" charset="0"/>
            </a:endParaRPr>
          </a:p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100" dirty="0" err="1">
                <a:solidFill>
                  <a:srgbClr val="99CC00"/>
                </a:solidFill>
                <a:latin typeface="Franklin Gothic Medium" charset="0"/>
              </a:rPr>
              <a:t>Senior</a:t>
            </a:r>
            <a:r>
              <a:rPr lang="pt-PT" sz="2100" dirty="0">
                <a:solidFill>
                  <a:srgbClr val="99CC00"/>
                </a:solidFill>
                <a:latin typeface="Franklin Gothic Medium" charset="0"/>
              </a:rPr>
              <a:t> </a:t>
            </a:r>
            <a:r>
              <a:rPr lang="pt-PT" sz="2100" dirty="0" err="1">
                <a:solidFill>
                  <a:srgbClr val="99CC00"/>
                </a:solidFill>
                <a:latin typeface="Franklin Gothic Medium" charset="0"/>
              </a:rPr>
              <a:t>Management</a:t>
            </a:r>
            <a:r>
              <a:rPr lang="pt-PT" sz="2100" dirty="0">
                <a:solidFill>
                  <a:srgbClr val="99CC00"/>
                </a:solidFill>
                <a:latin typeface="Franklin Gothic Medium" charset="0"/>
              </a:rPr>
              <a:t> deverá nesta fase decidir, que abordagem adoptar para cada um dos itens de risco identificados na fase anterior.</a:t>
            </a: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1571629" y="3143250"/>
            <a:ext cx="3024188" cy="719138"/>
          </a:xfrm>
          <a:prstGeom prst="rect">
            <a:avLst/>
          </a:prstGeom>
          <a:solidFill>
            <a:srgbClr val="98A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Aceitar o risco.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Tomar conhecimento.</a:t>
            </a: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1571629" y="4151320"/>
            <a:ext cx="3024188" cy="7191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Reduzir o risco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Implementar Controlos</a:t>
            </a: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4883151" y="3143250"/>
            <a:ext cx="3024188" cy="7191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Transferir o risco.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Efectuar um seguro.</a:t>
            </a: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4883151" y="4151320"/>
            <a:ext cx="3024188" cy="719137"/>
          </a:xfrm>
          <a:prstGeom prst="rect">
            <a:avLst/>
          </a:prstGeom>
          <a:solidFill>
            <a:srgbClr val="94A6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Evitar o risco</a:t>
            </a:r>
          </a:p>
        </p:txBody>
      </p:sp>
      <p:sp>
        <p:nvSpPr>
          <p:cNvPr id="39965" name="Oval 29"/>
          <p:cNvSpPr>
            <a:spLocks noChangeArrowheads="1"/>
          </p:cNvSpPr>
          <p:nvPr/>
        </p:nvSpPr>
        <p:spPr bwMode="auto">
          <a:xfrm>
            <a:off x="4595820" y="3862389"/>
            <a:ext cx="287337" cy="287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503238" y="5143507"/>
            <a:ext cx="8010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1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As decisões são tomadas nesta fase com base na relação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100" u="sng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custo </a:t>
            </a:r>
            <a:r>
              <a:rPr lang="pt-PT" sz="2100" u="sng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vs</a:t>
            </a:r>
            <a:r>
              <a:rPr lang="pt-PT" sz="2100" u="sng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benefícios globais.</a:t>
            </a:r>
          </a:p>
        </p:txBody>
      </p:sp>
    </p:spTree>
    <p:extLst>
      <p:ext uri="{BB962C8B-B14F-4D97-AF65-F5344CB8AC3E}">
        <p14:creationId xmlns:p14="http://schemas.microsoft.com/office/powerpoint/2010/main" val="348194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2.77778E-6 -0.2703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2.77778E-6 -0.2939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0.0037 L 0.00156 -0.2694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0017 -0.2939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85 L 8.33333E-7 -0.2747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00191 -0.3013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0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00191 -0.3013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9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8" grpId="0"/>
      <p:bldP spid="39960" grpId="0" animBg="1"/>
      <p:bldP spid="39960" grpId="1" animBg="1"/>
      <p:bldP spid="39962" grpId="0" animBg="1"/>
      <p:bldP spid="39962" grpId="1" animBg="1"/>
      <p:bldP spid="39963" grpId="0" animBg="1"/>
      <p:bldP spid="39963" grpId="1" animBg="1"/>
      <p:bldP spid="39964" grpId="0" animBg="1"/>
      <p:bldP spid="39964" grpId="1" animBg="1"/>
      <p:bldP spid="39965" grpId="0" animBg="1"/>
      <p:bldP spid="39965" grpId="1" animBg="1"/>
      <p:bldP spid="39966" grpId="0" build="allAtOnce"/>
      <p:bldP spid="39966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 dirty="0">
                <a:solidFill>
                  <a:srgbClr val="000000"/>
                </a:solidFill>
                <a:latin typeface="Franklin Gothic Medium" charset="0"/>
              </a:rPr>
              <a:t>RISK 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TREATMENT</a:t>
            </a:r>
            <a:endParaRPr lang="pt-PT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0064" y="714379"/>
            <a:ext cx="35988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Gestão do risco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82738" y="1281120"/>
            <a:ext cx="3024187" cy="719137"/>
          </a:xfrm>
          <a:prstGeom prst="rect">
            <a:avLst/>
          </a:prstGeom>
          <a:solidFill>
            <a:srgbClr val="98A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Aceitar o risco.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Tomar conhecimento.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582738" y="2127250"/>
            <a:ext cx="3024187" cy="7191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Reduzir o risco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Implementar Controlos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894266" y="1281120"/>
            <a:ext cx="3024187" cy="7191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Transferir o risco.</a:t>
            </a:r>
          </a:p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Efectuar um seguro.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894266" y="2127250"/>
            <a:ext cx="3024187" cy="719138"/>
          </a:xfrm>
          <a:prstGeom prst="rect">
            <a:avLst/>
          </a:prstGeom>
          <a:solidFill>
            <a:srgbClr val="94A6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Evitar o risco</a:t>
            </a: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4606925" y="1952625"/>
            <a:ext cx="287338" cy="2873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63550" y="3071818"/>
            <a:ext cx="84296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1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As decisões são tomadas nesta fase com base na relação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1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</a:t>
            </a:r>
            <a:r>
              <a:rPr lang="pt-PT" sz="2100" u="sng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custo </a:t>
            </a:r>
            <a:r>
              <a:rPr lang="pt-PT" sz="2100" u="sng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vs</a:t>
            </a:r>
            <a:r>
              <a:rPr lang="pt-PT" sz="2100" u="sng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benefícios </a:t>
            </a:r>
            <a:r>
              <a:rPr lang="pt-PT" sz="2100" u="sng" dirty="0">
                <a:solidFill>
                  <a:srgbClr val="FFFFFF"/>
                </a:solidFill>
                <a:latin typeface="Franklin Gothic Medium" charset="0"/>
                <a:ea typeface="ＭＳ Ｐゴシック" charset="0"/>
              </a:rPr>
              <a:t>globais</a:t>
            </a:r>
            <a:r>
              <a:rPr lang="pt-PT" sz="2100" dirty="0">
                <a:solidFill>
                  <a:srgbClr val="FFFFFF"/>
                </a:solidFill>
                <a:latin typeface="Franklin Gothic Medium" charset="0"/>
                <a:ea typeface="ＭＳ Ｐゴシック" charset="0"/>
              </a:rPr>
              <a:t>.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1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Todas as </a:t>
            </a:r>
            <a:r>
              <a:rPr lang="pt-PT" sz="2100" dirty="0" smtClean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ações </a:t>
            </a:r>
            <a:r>
              <a:rPr lang="pt-PT" sz="21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deverão ser </a:t>
            </a:r>
            <a:r>
              <a:rPr lang="pt-PT" sz="2100" dirty="0" err="1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prioritizadas</a:t>
            </a:r>
            <a:r>
              <a:rPr lang="pt-PT" sz="21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 de acordo com o seu grau de criticidade.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1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Deverão também ser assignadas responsabilidades com a respectiva associação ao plano de implementação.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1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Após a sua implementação é expectável que o risco seja residual nas áreas de abordagem.</a:t>
            </a:r>
          </a:p>
        </p:txBody>
      </p:sp>
    </p:spTree>
    <p:extLst>
      <p:ext uri="{BB962C8B-B14F-4D97-AF65-F5344CB8AC3E}">
        <p14:creationId xmlns:p14="http://schemas.microsoft.com/office/powerpoint/2010/main" val="282219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 dirty="0">
                <a:solidFill>
                  <a:srgbClr val="000000"/>
                </a:solidFill>
                <a:latin typeface="Franklin Gothic Medium" charset="0"/>
              </a:rPr>
              <a:t>RISK </a:t>
            </a:r>
            <a:r>
              <a:rPr lang="pt-PT" dirty="0" smtClean="0">
                <a:solidFill>
                  <a:srgbClr val="000000"/>
                </a:solidFill>
                <a:latin typeface="Franklin Gothic Medium" charset="0"/>
              </a:rPr>
              <a:t>TREATMENT</a:t>
            </a:r>
            <a:endParaRPr lang="pt-PT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0064" y="714379"/>
            <a:ext cx="35988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Gestão do risco</a:t>
            </a:r>
          </a:p>
        </p:txBody>
      </p:sp>
      <p:pic>
        <p:nvPicPr>
          <p:cNvPr id="2" name="Picture 1" descr="Screen Shot 2014-05-21 at 11.57.05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3" y="1250950"/>
            <a:ext cx="8178800" cy="46101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807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 dirty="0">
                <a:solidFill>
                  <a:srgbClr val="000000"/>
                </a:solidFill>
                <a:latin typeface="Franklin Gothic Medium" charset="0"/>
              </a:rPr>
              <a:t>RISK MANAGEMENT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0068" y="714379"/>
            <a:ext cx="53990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 u="sng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Evaluation and Assessment</a:t>
            </a: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68316" y="1514478"/>
            <a:ext cx="8424862" cy="39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As ameaças evoluem, os sistemas alteram-se e o próprio negócio evolui.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PT" sz="2300" dirty="0">
              <a:solidFill>
                <a:srgbClr val="99CC00"/>
              </a:solidFill>
              <a:latin typeface="Franklin Gothic Medium" charset="0"/>
              <a:ea typeface="ＭＳ Ｐゴシック" charset="0"/>
            </a:endParaRP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3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É fundamental avaliar e medir ciclicamente o estado das medidas de controlo em produção. As medidas de controlo devem ser optimizadas por forma a continuarem a produzir os resultados adequados.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PT" sz="2300" dirty="0">
              <a:solidFill>
                <a:srgbClr val="FFFFFF"/>
              </a:solidFill>
              <a:latin typeface="Franklin Gothic Medium" charset="0"/>
              <a:ea typeface="ＭＳ Ｐゴシック" charset="0"/>
            </a:endParaRP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Todo o processo anteriormente descrito, deverá ser executado de raiz de acordo com a calendarização definida (Exemplo: </a:t>
            </a:r>
            <a:r>
              <a:rPr lang="pt-PT" sz="2300" dirty="0" err="1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Efectuar</a:t>
            </a: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 uma sessão de Análise de Risco Formal Anual).</a:t>
            </a:r>
          </a:p>
        </p:txBody>
      </p:sp>
    </p:spTree>
    <p:extLst>
      <p:ext uri="{BB962C8B-B14F-4D97-AF65-F5344CB8AC3E}">
        <p14:creationId xmlns:p14="http://schemas.microsoft.com/office/powerpoint/2010/main" val="284834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845291" y="1124019"/>
            <a:ext cx="2710742" cy="457078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pt-PT" dirty="0"/>
          </a:p>
        </p:txBody>
      </p:sp>
      <p:sp>
        <p:nvSpPr>
          <p:cNvPr id="7" name="Text Placeholder 38"/>
          <p:cNvSpPr txBox="1">
            <a:spLocks/>
          </p:cNvSpPr>
          <p:nvPr/>
        </p:nvSpPr>
        <p:spPr>
          <a:xfrm>
            <a:off x="1060688" y="1124019"/>
            <a:ext cx="2598381" cy="457078"/>
          </a:xfrm>
          <a:prstGeom prst="rect">
            <a:avLst/>
          </a:prstGeom>
        </p:spPr>
        <p:txBody>
          <a:bodyPr vert="horz" lIns="80165" tIns="40083" rIns="80165" bIns="40083" anchor="ctr" anchorCtr="0"/>
          <a:lstStyle>
            <a:lvl1pPr marL="0" indent="0" algn="l" defTabSz="400827" rtl="0" eaLnBrk="1" latinLnBrk="0" hangingPunct="1">
              <a:spcBef>
                <a:spcPct val="20000"/>
              </a:spcBef>
              <a:buFontTx/>
              <a:buNone/>
              <a:defRPr sz="1800" b="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827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54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2482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3309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cap="all" dirty="0" smtClean="0"/>
              <a:t>/// AGENDA</a:t>
            </a:r>
            <a:endParaRPr lang="pt-PT" cap="all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1060688" y="1711691"/>
            <a:ext cx="5599544" cy="4309597"/>
          </a:xfrm>
          <a:prstGeom prst="rect">
            <a:avLst/>
          </a:prstGeom>
        </p:spPr>
        <p:txBody>
          <a:bodyPr vert="horz" lIns="80165" tIns="40083" rIns="80165" bIns="40083" anchor="t" anchorCtr="0"/>
          <a:lstStyle>
            <a:lvl1pPr marL="300620" indent="-300620" algn="l" defTabSz="400827" rtl="0" eaLnBrk="1" latinLnBrk="0" hangingPunct="1">
              <a:spcBef>
                <a:spcPct val="20000"/>
              </a:spcBef>
              <a:buFontTx/>
              <a:buAutoNum type="arabicPeriod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827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54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2482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3309" indent="0" algn="l" defTabSz="40082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pt-PT" sz="1800" b="1" dirty="0"/>
              <a:t>Definição de Risco</a:t>
            </a:r>
            <a:br>
              <a:rPr lang="pt-PT" sz="1800" b="1" dirty="0"/>
            </a:br>
            <a:r>
              <a:rPr lang="pt-PT" sz="1800" b="1" dirty="0"/>
              <a:t/>
            </a:r>
            <a:br>
              <a:rPr lang="pt-PT" sz="1800" b="1" dirty="0"/>
            </a:br>
            <a:r>
              <a:rPr lang="pt-PT" sz="1800" b="1" dirty="0"/>
              <a:t>Percepção geral de Risco</a:t>
            </a:r>
            <a:br>
              <a:rPr lang="pt-PT" sz="1800" b="1" dirty="0"/>
            </a:br>
            <a:r>
              <a:rPr lang="pt-PT" sz="1800" b="1" dirty="0"/>
              <a:t/>
            </a:r>
            <a:br>
              <a:rPr lang="pt-PT" sz="1800" b="1" dirty="0"/>
            </a:br>
            <a:r>
              <a:rPr lang="pt-PT" sz="1800" b="1" dirty="0"/>
              <a:t>Modelo de Abordagem de Risco</a:t>
            </a:r>
            <a:br>
              <a:rPr lang="pt-PT" sz="1800" b="1" dirty="0"/>
            </a:br>
            <a:r>
              <a:rPr lang="pt-PT" sz="1800" b="1" dirty="0"/>
              <a:t/>
            </a:r>
            <a:br>
              <a:rPr lang="pt-PT" sz="1800" b="1" dirty="0"/>
            </a:br>
            <a:r>
              <a:rPr lang="pt-PT" sz="1800" b="1" dirty="0"/>
              <a:t>Melhores práticas</a:t>
            </a:r>
          </a:p>
          <a:p>
            <a:endParaRPr lang="pt-PT" sz="1800" dirty="0" smtClean="0"/>
          </a:p>
        </p:txBody>
      </p:sp>
      <p:pic>
        <p:nvPicPr>
          <p:cNvPr id="10" name="Picture 9" descr="logo integrity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6366220"/>
            <a:ext cx="1368153" cy="3323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6188920"/>
            <a:ext cx="1080120" cy="4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 dirty="0">
                <a:solidFill>
                  <a:srgbClr val="000000"/>
                </a:solidFill>
                <a:latin typeface="Franklin Gothic Medium" charset="0"/>
              </a:rPr>
              <a:t>Conceitos chave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00068" y="714379"/>
            <a:ext cx="53990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2400" u="sng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Risk Management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8316" y="1341445"/>
            <a:ext cx="8424862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O risco deve ser medido e gerido ciclicamente, esta </a:t>
            </a:r>
            <a:r>
              <a:rPr lang="pt-PT" sz="2300" dirty="0" err="1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acção</a:t>
            </a: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 transformará as </a:t>
            </a:r>
            <a:r>
              <a:rPr lang="pt-PT" sz="2300" dirty="0" err="1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actividades</a:t>
            </a: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 de </a:t>
            </a:r>
            <a:r>
              <a:rPr lang="ja-JP" alt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“</a:t>
            </a: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bombeiro</a:t>
            </a:r>
            <a:r>
              <a:rPr lang="ja-JP" alt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”</a:t>
            </a: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 em </a:t>
            </a:r>
            <a:r>
              <a:rPr lang="pt-PT" sz="2300" dirty="0" err="1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actividades</a:t>
            </a: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 </a:t>
            </a:r>
            <a:r>
              <a:rPr lang="pt-PT" sz="2300" dirty="0" err="1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pró-activas</a:t>
            </a: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 e controladas.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PT" sz="2300" dirty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3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 abordagem do risco deverá ser orientada ao negócio, maximização da oportunidade </a:t>
            </a:r>
            <a:r>
              <a:rPr lang="pt-PT" sz="2300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vs</a:t>
            </a:r>
            <a:r>
              <a:rPr lang="pt-PT" sz="23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minimização do risco.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PT" sz="2300" dirty="0">
              <a:solidFill>
                <a:srgbClr val="FFFFFF"/>
              </a:solidFill>
              <a:latin typeface="Franklin Gothic Medium" charset="0"/>
              <a:ea typeface="ＭＳ Ｐゴシック" charset="0"/>
            </a:endParaRP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A gestão de risco não é uma </a:t>
            </a:r>
            <a:r>
              <a:rPr lang="pt-PT" sz="2300" dirty="0" smtClean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atividade </a:t>
            </a:r>
            <a:r>
              <a:rPr lang="pt-PT" sz="2300" dirty="0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que deve ser encarada como um custo, mas sim como uma medida que potencia o negócio (lucros e oportunidades).</a:t>
            </a: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PT" sz="2300" dirty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  <a:p>
            <a:pPr defTabSz="91373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3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Mesmo que não consiga cobrir o risco, mais vale conhece-lo do que ignorá-lo (</a:t>
            </a:r>
            <a:r>
              <a:rPr lang="pt-PT" sz="2300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awareness</a:t>
            </a:r>
            <a:r>
              <a:rPr lang="pt-PT" sz="23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3944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5038"/>
          </a:xfrm>
          <a:noFill/>
        </p:spPr>
        <p:txBody>
          <a:bodyPr/>
          <a:lstStyle/>
          <a:p>
            <a:pPr algn="l" eaLnBrk="1" hangingPunct="1"/>
            <a:r>
              <a:rPr lang="pt-PT" dirty="0" err="1" smtClean="0">
                <a:latin typeface="Franklin Gothic Medium" charset="0"/>
              </a:rPr>
              <a:t>Overview</a:t>
            </a:r>
            <a:r>
              <a:rPr lang="pt-PT" dirty="0" smtClean="0">
                <a:latin typeface="Franklin Gothic Medium" charset="0"/>
              </a:rPr>
              <a:t> do Processo</a:t>
            </a:r>
            <a:endParaRPr lang="pt-PT" dirty="0">
              <a:latin typeface="Franklin Gothic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988" y="472591"/>
            <a:ext cx="9036496" cy="5465786"/>
            <a:chOff x="32988" y="472591"/>
            <a:chExt cx="9036496" cy="5465786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88" y="472591"/>
              <a:ext cx="9036496" cy="5465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056460" y="3212976"/>
              <a:ext cx="19249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Century Gothic"/>
                </a:rPr>
                <a:t>RISK TREATMENT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7824" y="899428"/>
              <a:ext cx="20773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Century Gothic"/>
                </a:rPr>
                <a:t>RISK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64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916120"/>
            <a:ext cx="9144000" cy="25923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935038"/>
          </a:xfrm>
          <a:noFill/>
        </p:spPr>
        <p:txBody>
          <a:bodyPr/>
          <a:lstStyle/>
          <a:p>
            <a:pPr eaLnBrk="1" hangingPunct="1"/>
            <a:r>
              <a:rPr lang="pt-PT">
                <a:latin typeface="Franklin Gothic Medium" charset="0"/>
              </a:rPr>
              <a:t>Definição de Risk Management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6620" y="2347920"/>
            <a:ext cx="74247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pt-PT" sz="3200">
                <a:solidFill>
                  <a:srgbClr val="000000"/>
                </a:solidFill>
                <a:latin typeface="Franklin Gothic Medium" charset="0"/>
              </a:rPr>
              <a:t>“</a:t>
            </a:r>
            <a:r>
              <a:rPr lang="pt-PT" sz="3200">
                <a:solidFill>
                  <a:srgbClr val="000000"/>
                </a:solidFill>
                <a:latin typeface="Franklin Gothic Medium" charset="0"/>
              </a:rPr>
              <a:t>The reduction of exposures identified by </a:t>
            </a:r>
          </a:p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3200">
                <a:solidFill>
                  <a:srgbClr val="000000"/>
                </a:solidFill>
                <a:latin typeface="Franklin Gothic Medium" charset="0"/>
              </a:rPr>
              <a:t>risk analysis to a level acceptable for</a:t>
            </a:r>
          </a:p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3200">
                <a:solidFill>
                  <a:srgbClr val="000000"/>
                </a:solidFill>
                <a:latin typeface="Franklin Gothic Medium" charset="0"/>
              </a:rPr>
              <a:t>the organization.</a:t>
            </a:r>
            <a:r>
              <a:rPr lang="ja-JP" altLang="pt-PT" sz="3200">
                <a:solidFill>
                  <a:srgbClr val="000000"/>
                </a:solidFill>
                <a:latin typeface="Franklin Gothic Medium" charset="0"/>
              </a:rPr>
              <a:t>”</a:t>
            </a:r>
            <a:endParaRPr lang="pt-PT" sz="320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77056" y="4076700"/>
            <a:ext cx="1816783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1600">
                <a:solidFill>
                  <a:srgbClr val="000000"/>
                </a:solidFill>
                <a:latin typeface="Franklin Gothic Medium" charset="0"/>
              </a:rPr>
              <a:t>Source: Insight UK</a:t>
            </a:r>
          </a:p>
        </p:txBody>
      </p:sp>
    </p:spTree>
    <p:extLst>
      <p:ext uri="{BB962C8B-B14F-4D97-AF65-F5344CB8AC3E}">
        <p14:creationId xmlns:p14="http://schemas.microsoft.com/office/powerpoint/2010/main" val="343511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935038"/>
          </a:xfrm>
          <a:noFill/>
        </p:spPr>
        <p:txBody>
          <a:bodyPr/>
          <a:lstStyle/>
          <a:p>
            <a:pPr eaLnBrk="1" hangingPunct="1"/>
            <a:r>
              <a:rPr lang="pt-PT" dirty="0" err="1" smtClean="0">
                <a:latin typeface="Franklin Gothic Medium" charset="0"/>
              </a:rPr>
              <a:t>Risk</a:t>
            </a:r>
            <a:r>
              <a:rPr lang="pt-PT" dirty="0" smtClean="0">
                <a:latin typeface="Franklin Gothic Medium" charset="0"/>
              </a:rPr>
              <a:t> </a:t>
            </a:r>
            <a:r>
              <a:rPr lang="pt-PT" dirty="0" err="1">
                <a:latin typeface="Franklin Gothic Medium" charset="0"/>
              </a:rPr>
              <a:t>Management</a:t>
            </a:r>
            <a:endParaRPr lang="pt-PT" dirty="0">
              <a:latin typeface="Franklin Gothic Medium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777" y="1270273"/>
            <a:ext cx="6494664" cy="437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4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0" y="2781303"/>
            <a:ext cx="9144000" cy="1655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dirty="0">
                <a:latin typeface="Franklin Gothic Medium" charset="0"/>
              </a:rPr>
              <a:t>Definição de Risco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2400" b="1" dirty="0" err="1">
                <a:latin typeface="Franklin Gothic Medium" charset="0"/>
              </a:rPr>
              <a:t>Economic</a:t>
            </a:r>
            <a:r>
              <a:rPr lang="pt-PT" sz="2400" b="1" dirty="0">
                <a:latin typeface="Franklin Gothic Medium" charset="0"/>
              </a:rPr>
              <a:t> Perspective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PT" sz="2400" dirty="0">
                <a:latin typeface="Franklin Gothic Medium" charset="0"/>
              </a:rPr>
              <a:t>	</a:t>
            </a:r>
            <a:r>
              <a:rPr lang="ja-JP" altLang="pt-PT" sz="2400" dirty="0">
                <a:latin typeface="Franklin Gothic Medium" charset="0"/>
              </a:rPr>
              <a:t>“</a:t>
            </a:r>
            <a:r>
              <a:rPr lang="pt-PT" sz="2400" dirty="0" err="1">
                <a:latin typeface="Franklin Gothic Medium" charset="0"/>
              </a:rPr>
              <a:t>The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quantifiable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likelihood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of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loss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or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less-than-expected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returns</a:t>
            </a:r>
            <a:r>
              <a:rPr lang="pt-PT" sz="2400" dirty="0">
                <a:latin typeface="Franklin Gothic Medium" charset="0"/>
              </a:rPr>
              <a:t>. </a:t>
            </a:r>
            <a:r>
              <a:rPr lang="ja-JP" altLang="pt-PT" sz="2400" dirty="0">
                <a:latin typeface="Franklin Gothic Medium" charset="0"/>
              </a:rPr>
              <a:t>“</a:t>
            </a:r>
            <a:endParaRPr lang="pt-PT" sz="2400" dirty="0">
              <a:latin typeface="Franklin Gothic Medium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PT" sz="2400" dirty="0">
              <a:latin typeface="Franklin Gothic Medium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2400" b="1" dirty="0" err="1">
                <a:solidFill>
                  <a:schemeClr val="tx1"/>
                </a:solidFill>
                <a:latin typeface="Franklin Gothic Medium" charset="0"/>
              </a:rPr>
              <a:t>According</a:t>
            </a:r>
            <a:r>
              <a:rPr lang="pt-PT" sz="2400" b="1" dirty="0">
                <a:solidFill>
                  <a:schemeClr val="tx1"/>
                </a:solidFill>
                <a:latin typeface="Franklin Gothic Medium" charset="0"/>
              </a:rPr>
              <a:t> to ISO GUIDE 73:2002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pt-PT" sz="2400" dirty="0">
                <a:solidFill>
                  <a:schemeClr val="tx1"/>
                </a:solidFill>
                <a:latin typeface="Franklin Gothic Medium" charset="0"/>
              </a:rPr>
              <a:t>“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Risk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is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the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combination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of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the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probability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of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an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event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and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its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Franklin Gothic Medium" charset="0"/>
              </a:rPr>
              <a:t>consequences</a:t>
            </a:r>
            <a:r>
              <a:rPr lang="pt-PT" sz="2400" dirty="0">
                <a:solidFill>
                  <a:schemeClr val="tx1"/>
                </a:solidFill>
                <a:latin typeface="Franklin Gothic Medium" charset="0"/>
              </a:rPr>
              <a:t>.</a:t>
            </a:r>
            <a:r>
              <a:rPr lang="ja-JP" altLang="pt-PT" sz="2400" dirty="0">
                <a:solidFill>
                  <a:schemeClr val="tx1"/>
                </a:solidFill>
                <a:latin typeface="Franklin Gothic Medium" charset="0"/>
              </a:rPr>
              <a:t>”</a:t>
            </a:r>
            <a:endParaRPr lang="pt-PT" sz="2400" dirty="0">
              <a:solidFill>
                <a:schemeClr val="tx1"/>
              </a:solidFill>
              <a:latin typeface="Franklin Gothic Medium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PT" sz="2400" dirty="0">
              <a:solidFill>
                <a:schemeClr val="tx1"/>
              </a:solidFill>
              <a:latin typeface="Franklin Gothic Medium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2400" b="1" dirty="0">
                <a:latin typeface="Franklin Gothic Medium" charset="0"/>
              </a:rPr>
              <a:t>General Perspective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pt-PT" sz="2400" dirty="0">
                <a:latin typeface="Franklin Gothic Medium" charset="0"/>
              </a:rPr>
              <a:t>	</a:t>
            </a:r>
            <a:r>
              <a:rPr lang="ja-JP" altLang="pt-PT" sz="2400" dirty="0">
                <a:latin typeface="Franklin Gothic Medium" charset="0"/>
              </a:rPr>
              <a:t>“</a:t>
            </a:r>
            <a:r>
              <a:rPr lang="pt-PT" sz="2400" dirty="0" err="1">
                <a:latin typeface="Franklin Gothic Medium" charset="0"/>
              </a:rPr>
              <a:t>The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expectation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of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loss</a:t>
            </a:r>
            <a:r>
              <a:rPr lang="pt-PT" sz="2400" dirty="0">
                <a:latin typeface="Franklin Gothic Medium" charset="0"/>
              </a:rPr>
              <a:t>. </a:t>
            </a:r>
            <a:r>
              <a:rPr lang="pt-PT" sz="2400" dirty="0" err="1">
                <a:latin typeface="Franklin Gothic Medium" charset="0"/>
              </a:rPr>
              <a:t>It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is</a:t>
            </a:r>
            <a:r>
              <a:rPr lang="pt-PT" sz="2400" dirty="0">
                <a:latin typeface="Franklin Gothic Medium" charset="0"/>
              </a:rPr>
              <a:t> a </a:t>
            </a:r>
            <a:r>
              <a:rPr lang="pt-PT" sz="2400" dirty="0" err="1">
                <a:latin typeface="Franklin Gothic Medium" charset="0"/>
              </a:rPr>
              <a:t>function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of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the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probability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and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the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consequences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of</a:t>
            </a:r>
            <a:r>
              <a:rPr lang="pt-PT" sz="2400" dirty="0">
                <a:latin typeface="Franklin Gothic Medium" charset="0"/>
              </a:rPr>
              <a:t> </a:t>
            </a:r>
            <a:r>
              <a:rPr lang="pt-PT" sz="2400" dirty="0" err="1">
                <a:latin typeface="Franklin Gothic Medium" charset="0"/>
              </a:rPr>
              <a:t>harm</a:t>
            </a:r>
            <a:r>
              <a:rPr lang="pt-PT" sz="2400" dirty="0">
                <a:latin typeface="Franklin Gothic Medium" charset="0"/>
              </a:rPr>
              <a:t>.</a:t>
            </a:r>
            <a:r>
              <a:rPr lang="ja-JP" altLang="pt-PT" sz="2400" dirty="0">
                <a:latin typeface="Franklin Gothic Medium" charset="0"/>
              </a:rPr>
              <a:t>”</a:t>
            </a:r>
            <a:endParaRPr lang="pt-PT" sz="240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>
                <a:latin typeface="Franklin Gothic Medium" charset="0"/>
              </a:rPr>
              <a:t>Interpretação da Definição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3" y="1143000"/>
            <a:ext cx="3686175" cy="431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2400" b="1">
                <a:latin typeface="Franklin Gothic Medium" charset="0"/>
              </a:rPr>
              <a:t>Denominadores comuns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400" b="1">
              <a:latin typeface="Franklin Gothic Medium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400" b="1">
              <a:latin typeface="Franklin Gothic Medium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03802" y="4076707"/>
            <a:ext cx="711200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Franklin Gothic Medium" charset="0"/>
              </a:rPr>
              <a:t>Loss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24532" y="2636845"/>
            <a:ext cx="2347913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Franklin Gothic Medium" charset="0"/>
              </a:rPr>
              <a:t>Less-than-expected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1193" y="2924182"/>
            <a:ext cx="1746250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Franklin Gothic Medium" charset="0"/>
              </a:rPr>
              <a:t>Consequences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348040" y="3429007"/>
            <a:ext cx="795337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Franklin Gothic Medium" charset="0"/>
              </a:rPr>
              <a:t>Harm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835151" y="4437069"/>
            <a:ext cx="665163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Franklin Gothic Medium" charset="0"/>
              </a:rPr>
              <a:t>Risk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555878" y="3787775"/>
            <a:ext cx="863600" cy="649288"/>
          </a:xfrm>
          <a:prstGeom prst="line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2500313" y="2852741"/>
            <a:ext cx="3079750" cy="219075"/>
          </a:xfrm>
          <a:prstGeom prst="line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5435600" y="3068645"/>
            <a:ext cx="431800" cy="935037"/>
          </a:xfrm>
          <a:prstGeom prst="line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4140200" y="3716338"/>
            <a:ext cx="788988" cy="498475"/>
          </a:xfrm>
          <a:prstGeom prst="line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5" name="Line 9"/>
          <p:cNvSpPr>
            <a:spLocks noChangeShapeType="1"/>
          </p:cNvSpPr>
          <p:nvPr/>
        </p:nvSpPr>
        <p:spPr bwMode="auto">
          <a:xfrm flipH="1" flipV="1">
            <a:off x="1649420" y="3357563"/>
            <a:ext cx="422275" cy="1071562"/>
          </a:xfrm>
          <a:prstGeom prst="line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0" tIns="45687" rIns="91370" bIns="45687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2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"/>
            <a:ext cx="9144000" cy="585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20"/>
            <a:ext cx="8229600" cy="935037"/>
          </a:xfrm>
          <a:noFill/>
        </p:spPr>
        <p:txBody>
          <a:bodyPr/>
          <a:lstStyle/>
          <a:p>
            <a:pPr eaLnBrk="1" hangingPunct="1"/>
            <a:r>
              <a:rPr lang="pt-PT">
                <a:solidFill>
                  <a:schemeClr val="tx1"/>
                </a:solidFill>
                <a:latin typeface="Franklin Gothic Medium" charset="0"/>
              </a:rPr>
              <a:t>Percepção geral do risco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68313" y="1071563"/>
            <a:ext cx="8229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Não correr riscos!!! Máxima Segurança !!!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916117"/>
            <a:ext cx="5715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73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"/>
            <a:ext cx="9144000" cy="585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latin typeface="Franklin Gothic Medium" pitchFamily="34" charset="0"/>
            </a:endParaRP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1331913" y="1125545"/>
          <a:ext cx="7056437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3" imgW="13003175" imgH="9422222" progId="Photoshop.Image.8">
                  <p:embed/>
                </p:oleObj>
              </mc:Choice>
              <mc:Fallback>
                <p:oleObj name="Image" r:id="rId3" imgW="13003175" imgH="9422222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125545"/>
                        <a:ext cx="7056437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052513"/>
            <a:ext cx="396081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20"/>
            <a:ext cx="8229600" cy="935037"/>
          </a:xfrm>
          <a:noFill/>
        </p:spPr>
        <p:txBody>
          <a:bodyPr/>
          <a:lstStyle/>
          <a:p>
            <a:pPr eaLnBrk="1" hangingPunct="1"/>
            <a:r>
              <a:rPr lang="pt-PT" dirty="0">
                <a:solidFill>
                  <a:schemeClr val="tx1"/>
                </a:solidFill>
                <a:latin typeface="Franklin Gothic Medium" charset="0"/>
              </a:rPr>
              <a:t>Percepção geral do risco</a:t>
            </a:r>
          </a:p>
        </p:txBody>
      </p:sp>
    </p:spTree>
    <p:extLst>
      <p:ext uri="{BB962C8B-B14F-4D97-AF65-F5344CB8AC3E}">
        <p14:creationId xmlns:p14="http://schemas.microsoft.com/office/powerpoint/2010/main" val="394168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"/>
            <a:ext cx="9144000" cy="585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latin typeface="Neo Tech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8313" y="928688"/>
            <a:ext cx="82296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Será o risco </a:t>
            </a:r>
            <a:r>
              <a:rPr lang="ja-JP" alt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“</a:t>
            </a:r>
            <a:r>
              <a:rPr 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a preto e branco</a:t>
            </a:r>
            <a:r>
              <a:rPr lang="ja-JP" alt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”</a:t>
            </a:r>
            <a:r>
              <a:rPr 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? </a:t>
            </a:r>
            <a:br>
              <a:rPr 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</a:br>
            <a:r>
              <a:rPr 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O cenário </a:t>
            </a:r>
            <a:r>
              <a:rPr lang="pt-PT" sz="3200" u="sng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perfeito</a:t>
            </a:r>
            <a:r>
              <a:rPr lang="pt-PT" sz="320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 é a inexistência de risco?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636838"/>
            <a:ext cx="61214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65" r="30978"/>
          <a:stretch>
            <a:fillRect/>
          </a:stretch>
        </p:blipFill>
        <p:spPr bwMode="auto">
          <a:xfrm>
            <a:off x="250825" y="2565400"/>
            <a:ext cx="10795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1547813" y="2636839"/>
            <a:ext cx="215900" cy="2879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7740650" y="2636839"/>
            <a:ext cx="215900" cy="287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</p:txBody>
      </p:sp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72" t="8098" r="30272" b="5652"/>
          <a:stretch>
            <a:fillRect/>
          </a:stretch>
        </p:blipFill>
        <p:spPr bwMode="auto">
          <a:xfrm>
            <a:off x="7991482" y="2852738"/>
            <a:ext cx="11525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9" name="Object 21"/>
          <p:cNvGraphicFramePr>
            <a:graphicFrameLocks noGrp="1" noChangeAspect="1"/>
          </p:cNvGraphicFramePr>
          <p:nvPr>
            <p:ph/>
          </p:nvPr>
        </p:nvGraphicFramePr>
        <p:xfrm>
          <a:off x="5143500" y="2565400"/>
          <a:ext cx="29210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7" imgW="2920635" imgH="2920635" progId="Photoshop.Image.8">
                  <p:embed/>
                </p:oleObj>
              </mc:Choice>
              <mc:Fallback>
                <p:oleObj name="Image" r:id="rId7" imgW="2920635" imgH="2920635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565400"/>
                        <a:ext cx="29210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25955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595563"/>
            <a:ext cx="26035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333375"/>
            <a:ext cx="822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7" rIns="91370" bIns="45687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PT" sz="4000" b="1">
                <a:solidFill>
                  <a:srgbClr val="000000"/>
                </a:solidFill>
                <a:latin typeface="Franklin Gothic Medium" charset="0"/>
              </a:rPr>
              <a:t>A Abordagem monocromática</a:t>
            </a:r>
            <a:endParaRPr lang="pt-PT" sz="4000">
              <a:solidFill>
                <a:srgbClr val="FFFFFF"/>
              </a:solidFill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"/>
            <a:ext cx="9144000" cy="585787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1441"/>
            <a:ext cx="6526212" cy="714375"/>
          </a:xfrm>
          <a:noFill/>
        </p:spPr>
        <p:txBody>
          <a:bodyPr/>
          <a:lstStyle/>
          <a:p>
            <a:pPr eaLnBrk="1" hangingPunct="1"/>
            <a:r>
              <a:rPr lang="pt-PT" dirty="0">
                <a:solidFill>
                  <a:schemeClr val="bg1"/>
                </a:solidFill>
                <a:latin typeface="Franklin Gothic Medium" charset="0"/>
              </a:rPr>
              <a:t>O risco de cobrir o risco...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763588"/>
            <a:ext cx="65722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203577" y="5553082"/>
            <a:ext cx="2605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1400" b="1">
                <a:solidFill>
                  <a:srgbClr val="FFFFFF"/>
                </a:solidFill>
                <a:latin typeface="Franklin Gothic Medium" charset="0"/>
              </a:rPr>
              <a:t>Image Source:  Wilderdom.com</a:t>
            </a:r>
          </a:p>
        </p:txBody>
      </p:sp>
    </p:spTree>
    <p:extLst>
      <p:ext uri="{BB962C8B-B14F-4D97-AF65-F5344CB8AC3E}">
        <p14:creationId xmlns:p14="http://schemas.microsoft.com/office/powerpoint/2010/main" val="39078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"/>
            <a:ext cx="9144000" cy="585787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 defTabSz="913737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  <a:noFill/>
        </p:spPr>
        <p:txBody>
          <a:bodyPr/>
          <a:lstStyle/>
          <a:p>
            <a:pPr algn="ctr" eaLnBrk="1" hangingPunct="1"/>
            <a:r>
              <a:rPr lang="pt-PT" sz="4400" u="sng" dirty="0">
                <a:solidFill>
                  <a:srgbClr val="FFFFFF"/>
                </a:solidFill>
                <a:latin typeface="Franklin Gothic Medium" charset="0"/>
              </a:rPr>
              <a:t>Risco &lt;=&gt; Oportunidade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63713" y="1268420"/>
            <a:ext cx="5651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4000">
                <a:solidFill>
                  <a:srgbClr val="FF3300"/>
                </a:solidFill>
                <a:latin typeface="Franklin Gothic Medium" charset="0"/>
              </a:rPr>
              <a:t>risco – oportunidade = ?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95479" y="2708282"/>
            <a:ext cx="553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373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4000">
                <a:solidFill>
                  <a:srgbClr val="99CC00"/>
                </a:solidFill>
                <a:latin typeface="Franklin Gothic Medium" charset="0"/>
              </a:rPr>
              <a:t>oportunidade - risco = ?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284413" y="1844675"/>
            <a:ext cx="4502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>
                <a:solidFill>
                  <a:srgbClr val="FF3300"/>
                </a:solidFill>
                <a:latin typeface="Franklin Gothic Medium" charset="0"/>
                <a:ea typeface="ＭＳ Ｐゴシック" charset="0"/>
              </a:rPr>
              <a:t>MARGEM DE RISCO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319213" y="3355978"/>
            <a:ext cx="668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>
                <a:solidFill>
                  <a:srgbClr val="99CC00"/>
                </a:solidFill>
                <a:latin typeface="Franklin Gothic Medium" charset="0"/>
                <a:ea typeface="ＭＳ Ｐゴシック" charset="0"/>
              </a:rPr>
              <a:t>MARGEM DE OPORTUNIDADE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0117" y="4364038"/>
            <a:ext cx="7343775" cy="1225550"/>
            <a:chOff x="567" y="2749"/>
            <a:chExt cx="4626" cy="772"/>
          </a:xfrm>
        </p:grpSpPr>
        <p:sp>
          <p:nvSpPr>
            <p:cNvPr id="11273" name="Rectangle 11"/>
            <p:cNvSpPr>
              <a:spLocks noChangeArrowheads="1"/>
            </p:cNvSpPr>
            <p:nvPr/>
          </p:nvSpPr>
          <p:spPr bwMode="auto">
            <a:xfrm>
              <a:off x="567" y="2750"/>
              <a:ext cx="4626" cy="7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Franklin Gothic Medium" charset="0"/>
                <a:ea typeface="ＭＳ Ｐゴシック" charset="0"/>
              </a:endParaRPr>
            </a:p>
          </p:txBody>
        </p:sp>
        <p:sp>
          <p:nvSpPr>
            <p:cNvPr id="11274" name="Text Box 12"/>
            <p:cNvSpPr txBox="1">
              <a:spLocks noChangeArrowheads="1"/>
            </p:cNvSpPr>
            <p:nvPr/>
          </p:nvSpPr>
          <p:spPr bwMode="auto">
            <a:xfrm>
              <a:off x="1440" y="2749"/>
              <a:ext cx="29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b="1" smtClean="0">
                  <a:solidFill>
                    <a:srgbClr val="FFFFFF"/>
                  </a:solidFill>
                  <a:latin typeface="Franklin Gothic Medium" charset="0"/>
                </a:rPr>
                <a:t>Margem de Oportunidade &gt; Margem de Risco</a:t>
              </a:r>
            </a:p>
            <a:p>
              <a:pPr algn="ctr"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smtClean="0">
                  <a:solidFill>
                    <a:srgbClr val="FFFFFF"/>
                  </a:solidFill>
                  <a:latin typeface="Franklin Gothic Medium" charset="0"/>
                </a:rPr>
                <a:t>- Tendencialmente - </a:t>
              </a:r>
            </a:p>
            <a:p>
              <a:pPr algn="ctr"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smtClean="0">
                  <a:solidFill>
                    <a:srgbClr val="99CC00"/>
                  </a:solidFill>
                  <a:latin typeface="Franklin Gothic Medium" charset="0"/>
                </a:rPr>
                <a:t>Máximo de oportunidade &gt; &gt; &gt; &gt;</a:t>
              </a:r>
            </a:p>
            <a:p>
              <a:pPr algn="ctr" defTabSz="91373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smtClean="0">
                  <a:solidFill>
                    <a:srgbClr val="FF3300"/>
                  </a:solidFill>
                  <a:latin typeface="Franklin Gothic Medium" charset="0"/>
                </a:rPr>
                <a:t> &lt; &lt; &lt; &lt; Mínimo de Risco</a:t>
              </a:r>
            </a:p>
          </p:txBody>
        </p:sp>
        <p:sp>
          <p:nvSpPr>
            <p:cNvPr id="11275" name="Line 14"/>
            <p:cNvSpPr>
              <a:spLocks noChangeShapeType="1"/>
            </p:cNvSpPr>
            <p:nvPr/>
          </p:nvSpPr>
          <p:spPr bwMode="auto">
            <a:xfrm>
              <a:off x="4967" y="2750"/>
              <a:ext cx="226" cy="1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6" name="Line 15"/>
            <p:cNvSpPr>
              <a:spLocks noChangeShapeType="1"/>
            </p:cNvSpPr>
            <p:nvPr/>
          </p:nvSpPr>
          <p:spPr bwMode="auto">
            <a:xfrm>
              <a:off x="567" y="3385"/>
              <a:ext cx="226" cy="1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7" name="Line 16"/>
            <p:cNvSpPr>
              <a:spLocks noChangeShapeType="1"/>
            </p:cNvSpPr>
            <p:nvPr/>
          </p:nvSpPr>
          <p:spPr bwMode="auto">
            <a:xfrm flipV="1">
              <a:off x="567" y="2750"/>
              <a:ext cx="226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8" name="Line 17"/>
            <p:cNvSpPr>
              <a:spLocks noChangeShapeType="1"/>
            </p:cNvSpPr>
            <p:nvPr/>
          </p:nvSpPr>
          <p:spPr bwMode="auto">
            <a:xfrm flipV="1">
              <a:off x="4967" y="3340"/>
              <a:ext cx="226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endParaRPr lang="pt-PT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19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/>
      <p:bldP spid="21514" grpId="0"/>
    </p:bld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b="1" dirty="0" smtClean="0">
            <a:solidFill>
              <a:schemeClr val="bg1"/>
            </a:solidFill>
            <a:latin typeface="Century Gothic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7489</TotalTime>
  <Words>1001</Words>
  <Application>Microsoft Macintosh PowerPoint</Application>
  <PresentationFormat>On-screen Show (4:3)</PresentationFormat>
  <Paragraphs>206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Cover</vt:lpstr>
      <vt:lpstr>Photo</vt:lpstr>
      <vt:lpstr>Content</vt:lpstr>
      <vt:lpstr>Image</vt:lpstr>
      <vt:lpstr>PowerPoint Presentation</vt:lpstr>
      <vt:lpstr>PowerPoint Presentation</vt:lpstr>
      <vt:lpstr>Definição de Risco</vt:lpstr>
      <vt:lpstr>Interpretação da Definição</vt:lpstr>
      <vt:lpstr>Percepção geral do risco</vt:lpstr>
      <vt:lpstr>Percepção geral do risco</vt:lpstr>
      <vt:lpstr>PowerPoint Presentation</vt:lpstr>
      <vt:lpstr>O risco de cobrir o risco...</vt:lpstr>
      <vt:lpstr>Risco &lt;=&gt; Oportunidade</vt:lpstr>
      <vt:lpstr>PowerPoint Presentation</vt:lpstr>
      <vt:lpstr>Modelos de abordagem  Gestão de Risco</vt:lpstr>
      <vt:lpstr>RISK ANALYSIS</vt:lpstr>
      <vt:lpstr>RISK ANALYSIS</vt:lpstr>
      <vt:lpstr>RISK ANALYSIS</vt:lpstr>
      <vt:lpstr>RISK ANALYSIS</vt:lpstr>
      <vt:lpstr>RISK TREATMENT</vt:lpstr>
      <vt:lpstr>RISK TREATMENT</vt:lpstr>
      <vt:lpstr>RISK TREATMENT</vt:lpstr>
      <vt:lpstr>RISK MANAGEMENT</vt:lpstr>
      <vt:lpstr>Conceitos chave</vt:lpstr>
      <vt:lpstr>Overview do Processo</vt:lpstr>
      <vt:lpstr>Definição de Risk Management</vt:lpstr>
      <vt:lpstr>Risk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Susana</dc:creator>
  <cp:lastModifiedBy>Aurélio Maia</cp:lastModifiedBy>
  <cp:revision>1415</cp:revision>
  <cp:lastPrinted>2014-10-17T16:46:23Z</cp:lastPrinted>
  <dcterms:created xsi:type="dcterms:W3CDTF">2014-10-02T20:54:41Z</dcterms:created>
  <dcterms:modified xsi:type="dcterms:W3CDTF">2016-09-27T15:11:45Z</dcterms:modified>
</cp:coreProperties>
</file>